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 id="2147483836" r:id="rId5"/>
  </p:sldMasterIdLst>
  <p:notesMasterIdLst>
    <p:notesMasterId r:id="rId29"/>
  </p:notesMasterIdLst>
  <p:handoutMasterIdLst>
    <p:handoutMasterId r:id="rId30"/>
  </p:handoutMasterIdLst>
  <p:sldIdLst>
    <p:sldId id="330" r:id="rId6"/>
    <p:sldId id="471" r:id="rId7"/>
    <p:sldId id="354" r:id="rId8"/>
    <p:sldId id="421" r:id="rId9"/>
    <p:sldId id="434" r:id="rId10"/>
    <p:sldId id="432" r:id="rId11"/>
    <p:sldId id="433" r:id="rId12"/>
    <p:sldId id="435" r:id="rId13"/>
    <p:sldId id="436" r:id="rId14"/>
    <p:sldId id="437" r:id="rId15"/>
    <p:sldId id="438" r:id="rId16"/>
    <p:sldId id="439" r:id="rId17"/>
    <p:sldId id="442" r:id="rId18"/>
    <p:sldId id="440" r:id="rId19"/>
    <p:sldId id="441" r:id="rId20"/>
    <p:sldId id="291" r:id="rId21"/>
    <p:sldId id="285" r:id="rId22"/>
    <p:sldId id="402" r:id="rId23"/>
    <p:sldId id="472" r:id="rId24"/>
    <p:sldId id="334" r:id="rId25"/>
    <p:sldId id="399" r:id="rId26"/>
    <p:sldId id="276" r:id="rId27"/>
    <p:sldId id="47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jewska-Beentjes Marta" initials="KM" lastIdx="1" clrIdx="0">
    <p:extLst>
      <p:ext uri="{19B8F6BF-5375-455C-9EA6-DF929625EA0E}">
        <p15:presenceInfo xmlns:p15="http://schemas.microsoft.com/office/powerpoint/2012/main" userId="S-1-5-21-570298745-620520534-495535119-181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51"/>
    <a:srgbClr val="F04E69"/>
    <a:srgbClr val="DE5A6C"/>
    <a:srgbClr val="DEEBF7"/>
    <a:srgbClr val="00A1DF"/>
    <a:srgbClr val="BAE3F9"/>
    <a:srgbClr val="E4495C"/>
    <a:srgbClr val="E74361"/>
    <a:srgbClr val="009EE0"/>
    <a:srgbClr val="00A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15" autoAdjust="0"/>
  </p:normalViewPr>
  <p:slideViewPr>
    <p:cSldViewPr snapToGrid="0">
      <p:cViewPr varScale="1">
        <p:scale>
          <a:sx n="100" d="100"/>
          <a:sy n="100" d="100"/>
        </p:scale>
        <p:origin x="954"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lda Jan" userId="4332a277-089b-4780-ad6f-e3923d1b5409" providerId="ADAL" clId="{2B4A2FCD-3199-484E-B766-6962E60C1BE2}"/>
    <pc:docChg chg="undo custSel modSld">
      <pc:chgData name="Folda Jan" userId="4332a277-089b-4780-ad6f-e3923d1b5409" providerId="ADAL" clId="{2B4A2FCD-3199-484E-B766-6962E60C1BE2}" dt="2025-10-20T10:16:37.866" v="60" actId="255"/>
      <pc:docMkLst>
        <pc:docMk/>
      </pc:docMkLst>
      <pc:sldChg chg="modSp mod">
        <pc:chgData name="Folda Jan" userId="4332a277-089b-4780-ad6f-e3923d1b5409" providerId="ADAL" clId="{2B4A2FCD-3199-484E-B766-6962E60C1BE2}" dt="2025-10-20T10:14:23.122" v="9" actId="6549"/>
        <pc:sldMkLst>
          <pc:docMk/>
          <pc:sldMk cId="3881480692" sldId="421"/>
        </pc:sldMkLst>
        <pc:spChg chg="mod">
          <ac:chgData name="Folda Jan" userId="4332a277-089b-4780-ad6f-e3923d1b5409" providerId="ADAL" clId="{2B4A2FCD-3199-484E-B766-6962E60C1BE2}" dt="2025-10-20T10:14:23.122" v="9" actId="6549"/>
          <ac:spMkLst>
            <pc:docMk/>
            <pc:sldMk cId="3881480692" sldId="421"/>
            <ac:spMk id="2" creationId="{00000000-0000-0000-0000-000000000000}"/>
          </ac:spMkLst>
        </pc:spChg>
      </pc:sldChg>
      <pc:sldChg chg="modSp mod">
        <pc:chgData name="Folda Jan" userId="4332a277-089b-4780-ad6f-e3923d1b5409" providerId="ADAL" clId="{2B4A2FCD-3199-484E-B766-6962E60C1BE2}" dt="2025-10-20T10:14:57.481" v="27" actId="948"/>
        <pc:sldMkLst>
          <pc:docMk/>
          <pc:sldMk cId="906571128" sldId="432"/>
        </pc:sldMkLst>
        <pc:spChg chg="mod">
          <ac:chgData name="Folda Jan" userId="4332a277-089b-4780-ad6f-e3923d1b5409" providerId="ADAL" clId="{2B4A2FCD-3199-484E-B766-6962E60C1BE2}" dt="2025-10-20T10:14:57.481" v="27" actId="948"/>
          <ac:spMkLst>
            <pc:docMk/>
            <pc:sldMk cId="906571128" sldId="432"/>
            <ac:spMk id="6" creationId="{5D3E42FD-EAEF-89C2-939A-DF314076D8BA}"/>
          </ac:spMkLst>
        </pc:spChg>
      </pc:sldChg>
      <pc:sldChg chg="modSp mod">
        <pc:chgData name="Folda Jan" userId="4332a277-089b-4780-ad6f-e3923d1b5409" providerId="ADAL" clId="{2B4A2FCD-3199-484E-B766-6962E60C1BE2}" dt="2025-10-20T10:15:34.755" v="50" actId="255"/>
        <pc:sldMkLst>
          <pc:docMk/>
          <pc:sldMk cId="2428993614" sldId="433"/>
        </pc:sldMkLst>
        <pc:spChg chg="mod">
          <ac:chgData name="Folda Jan" userId="4332a277-089b-4780-ad6f-e3923d1b5409" providerId="ADAL" clId="{2B4A2FCD-3199-484E-B766-6962E60C1BE2}" dt="2025-10-20T10:15:34.755" v="50" actId="255"/>
          <ac:spMkLst>
            <pc:docMk/>
            <pc:sldMk cId="2428993614" sldId="433"/>
            <ac:spMk id="6" creationId="{A8BE9A76-39AF-9E87-A60C-4E6E36B7B116}"/>
          </ac:spMkLst>
        </pc:spChg>
      </pc:sldChg>
      <pc:sldChg chg="modSp mod">
        <pc:chgData name="Folda Jan" userId="4332a277-089b-4780-ad6f-e3923d1b5409" providerId="ADAL" clId="{2B4A2FCD-3199-484E-B766-6962E60C1BE2}" dt="2025-10-20T10:14:28.690" v="10" actId="404"/>
        <pc:sldMkLst>
          <pc:docMk/>
          <pc:sldMk cId="4039979797" sldId="434"/>
        </pc:sldMkLst>
        <pc:spChg chg="mod">
          <ac:chgData name="Folda Jan" userId="4332a277-089b-4780-ad6f-e3923d1b5409" providerId="ADAL" clId="{2B4A2FCD-3199-484E-B766-6962E60C1BE2}" dt="2025-10-20T10:14:28.690" v="10" actId="404"/>
          <ac:spMkLst>
            <pc:docMk/>
            <pc:sldMk cId="4039979797" sldId="434"/>
            <ac:spMk id="2" creationId="{0E5DFFA0-F40F-333C-A7DD-F5694AB2FF71}"/>
          </ac:spMkLst>
        </pc:spChg>
      </pc:sldChg>
      <pc:sldChg chg="modSp mod">
        <pc:chgData name="Folda Jan" userId="4332a277-089b-4780-ad6f-e3923d1b5409" providerId="ADAL" clId="{2B4A2FCD-3199-484E-B766-6962E60C1BE2}" dt="2025-10-20T10:15:46.931" v="53" actId="255"/>
        <pc:sldMkLst>
          <pc:docMk/>
          <pc:sldMk cId="4093675069" sldId="435"/>
        </pc:sldMkLst>
        <pc:spChg chg="mod">
          <ac:chgData name="Folda Jan" userId="4332a277-089b-4780-ad6f-e3923d1b5409" providerId="ADAL" clId="{2B4A2FCD-3199-484E-B766-6962E60C1BE2}" dt="2025-10-20T10:15:46.931" v="53" actId="255"/>
          <ac:spMkLst>
            <pc:docMk/>
            <pc:sldMk cId="4093675069" sldId="435"/>
            <ac:spMk id="6" creationId="{D3D07F9A-71CF-268A-D745-4896EBF6ACE9}"/>
          </ac:spMkLst>
        </pc:spChg>
      </pc:sldChg>
      <pc:sldChg chg="modSp mod">
        <pc:chgData name="Folda Jan" userId="4332a277-089b-4780-ad6f-e3923d1b5409" providerId="ADAL" clId="{2B4A2FCD-3199-484E-B766-6962E60C1BE2}" dt="2025-10-20T10:16:02.076" v="54" actId="255"/>
        <pc:sldMkLst>
          <pc:docMk/>
          <pc:sldMk cId="3110967281" sldId="437"/>
        </pc:sldMkLst>
        <pc:spChg chg="mod">
          <ac:chgData name="Folda Jan" userId="4332a277-089b-4780-ad6f-e3923d1b5409" providerId="ADAL" clId="{2B4A2FCD-3199-484E-B766-6962E60C1BE2}" dt="2025-10-20T10:16:02.076" v="54" actId="255"/>
          <ac:spMkLst>
            <pc:docMk/>
            <pc:sldMk cId="3110967281" sldId="437"/>
            <ac:spMk id="6" creationId="{19D02F9B-6705-05D4-89AD-AE2B646A498D}"/>
          </ac:spMkLst>
        </pc:spChg>
      </pc:sldChg>
      <pc:sldChg chg="modSp mod">
        <pc:chgData name="Folda Jan" userId="4332a277-089b-4780-ad6f-e3923d1b5409" providerId="ADAL" clId="{2B4A2FCD-3199-484E-B766-6962E60C1BE2}" dt="2025-10-20T10:16:06.953" v="55" actId="255"/>
        <pc:sldMkLst>
          <pc:docMk/>
          <pc:sldMk cId="4126268925" sldId="438"/>
        </pc:sldMkLst>
        <pc:spChg chg="mod">
          <ac:chgData name="Folda Jan" userId="4332a277-089b-4780-ad6f-e3923d1b5409" providerId="ADAL" clId="{2B4A2FCD-3199-484E-B766-6962E60C1BE2}" dt="2025-10-20T10:16:06.953" v="55" actId="255"/>
          <ac:spMkLst>
            <pc:docMk/>
            <pc:sldMk cId="4126268925" sldId="438"/>
            <ac:spMk id="6" creationId="{F51DC021-C296-98AC-3704-C0DDE1D824DD}"/>
          </ac:spMkLst>
        </pc:spChg>
      </pc:sldChg>
      <pc:sldChg chg="modSp mod">
        <pc:chgData name="Folda Jan" userId="4332a277-089b-4780-ad6f-e3923d1b5409" providerId="ADAL" clId="{2B4A2FCD-3199-484E-B766-6962E60C1BE2}" dt="2025-10-20T10:16:11.882" v="56" actId="255"/>
        <pc:sldMkLst>
          <pc:docMk/>
          <pc:sldMk cId="229501155" sldId="439"/>
        </pc:sldMkLst>
        <pc:spChg chg="mod">
          <ac:chgData name="Folda Jan" userId="4332a277-089b-4780-ad6f-e3923d1b5409" providerId="ADAL" clId="{2B4A2FCD-3199-484E-B766-6962E60C1BE2}" dt="2025-10-20T10:16:11.882" v="56" actId="255"/>
          <ac:spMkLst>
            <pc:docMk/>
            <pc:sldMk cId="229501155" sldId="439"/>
            <ac:spMk id="6" creationId="{ABC6910D-A63A-F12A-CFA1-F422FA4B17FD}"/>
          </ac:spMkLst>
        </pc:spChg>
      </pc:sldChg>
      <pc:sldChg chg="modSp mod">
        <pc:chgData name="Folda Jan" userId="4332a277-089b-4780-ad6f-e3923d1b5409" providerId="ADAL" clId="{2B4A2FCD-3199-484E-B766-6962E60C1BE2}" dt="2025-10-20T10:16:21.548" v="58" actId="255"/>
        <pc:sldMkLst>
          <pc:docMk/>
          <pc:sldMk cId="2139300519" sldId="440"/>
        </pc:sldMkLst>
        <pc:spChg chg="mod">
          <ac:chgData name="Folda Jan" userId="4332a277-089b-4780-ad6f-e3923d1b5409" providerId="ADAL" clId="{2B4A2FCD-3199-484E-B766-6962E60C1BE2}" dt="2025-10-20T10:16:21.548" v="58" actId="255"/>
          <ac:spMkLst>
            <pc:docMk/>
            <pc:sldMk cId="2139300519" sldId="440"/>
            <ac:spMk id="6" creationId="{26BDDDA1-D581-B94A-91C3-9BCFB032EC71}"/>
          </ac:spMkLst>
        </pc:spChg>
      </pc:sldChg>
      <pc:sldChg chg="modSp mod">
        <pc:chgData name="Folda Jan" userId="4332a277-089b-4780-ad6f-e3923d1b5409" providerId="ADAL" clId="{2B4A2FCD-3199-484E-B766-6962E60C1BE2}" dt="2025-10-20T10:16:26.555" v="59" actId="255"/>
        <pc:sldMkLst>
          <pc:docMk/>
          <pc:sldMk cId="3648013295" sldId="441"/>
        </pc:sldMkLst>
        <pc:spChg chg="mod">
          <ac:chgData name="Folda Jan" userId="4332a277-089b-4780-ad6f-e3923d1b5409" providerId="ADAL" clId="{2B4A2FCD-3199-484E-B766-6962E60C1BE2}" dt="2025-10-20T10:16:26.555" v="59" actId="255"/>
          <ac:spMkLst>
            <pc:docMk/>
            <pc:sldMk cId="3648013295" sldId="441"/>
            <ac:spMk id="6" creationId="{76CD7617-816F-0D3B-6F3A-0BFAB89EBB15}"/>
          </ac:spMkLst>
        </pc:spChg>
      </pc:sldChg>
      <pc:sldChg chg="modSp mod">
        <pc:chgData name="Folda Jan" userId="4332a277-089b-4780-ad6f-e3923d1b5409" providerId="ADAL" clId="{2B4A2FCD-3199-484E-B766-6962E60C1BE2}" dt="2025-10-20T10:16:17.355" v="57" actId="255"/>
        <pc:sldMkLst>
          <pc:docMk/>
          <pc:sldMk cId="3710135575" sldId="442"/>
        </pc:sldMkLst>
        <pc:spChg chg="mod">
          <ac:chgData name="Folda Jan" userId="4332a277-089b-4780-ad6f-e3923d1b5409" providerId="ADAL" clId="{2B4A2FCD-3199-484E-B766-6962E60C1BE2}" dt="2025-10-20T10:16:17.355" v="57" actId="255"/>
          <ac:spMkLst>
            <pc:docMk/>
            <pc:sldMk cId="3710135575" sldId="442"/>
            <ac:spMk id="6" creationId="{C3201D5D-5FFD-6489-410F-4821BF0195AE}"/>
          </ac:spMkLst>
        </pc:spChg>
      </pc:sldChg>
      <pc:sldChg chg="modSp mod">
        <pc:chgData name="Folda Jan" userId="4332a277-089b-4780-ad6f-e3923d1b5409" providerId="ADAL" clId="{2B4A2FCD-3199-484E-B766-6962E60C1BE2}" dt="2025-10-20T10:16:37.866" v="60" actId="255"/>
        <pc:sldMkLst>
          <pc:docMk/>
          <pc:sldMk cId="4101805071" sldId="471"/>
        </pc:sldMkLst>
        <pc:spChg chg="mod">
          <ac:chgData name="Folda Jan" userId="4332a277-089b-4780-ad6f-e3923d1b5409" providerId="ADAL" clId="{2B4A2FCD-3199-484E-B766-6962E60C1BE2}" dt="2025-10-20T10:16:37.866" v="60" actId="255"/>
          <ac:spMkLst>
            <pc:docMk/>
            <pc:sldMk cId="4101805071" sldId="471"/>
            <ac:spMk id="2" creationId="{4CEB7E42-73A6-0131-EC71-A4BFBEC63F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A00CA3-3DEC-6846-BBD1-7556A8FEE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D744D-0C24-AD4A-A410-D926CEB14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AEAA7-D86D-1142-9DE0-8C56AD59F165}" type="datetimeFigureOut">
              <a:rPr lang="en-GB" smtClean="0"/>
              <a:t>20/10/2025</a:t>
            </a:fld>
            <a:endParaRPr lang="en-GB"/>
          </a:p>
        </p:txBody>
      </p:sp>
      <p:sp>
        <p:nvSpPr>
          <p:cNvPr id="4" name="Footer Placeholder 3">
            <a:extLst>
              <a:ext uri="{FF2B5EF4-FFF2-40B4-BE49-F238E27FC236}">
                <a16:creationId xmlns:a16="http://schemas.microsoft.com/office/drawing/2014/main" id="{0E67C62B-3794-5E42-BBF7-86C6B8FB6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C1B815-4FCF-6345-A0A3-37A0C00C8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F309C-5F6F-674C-9F60-1CB8D813810A}" type="slidenum">
              <a:rPr lang="en-GB" smtClean="0"/>
              <a:t>‹#›</a:t>
            </a:fld>
            <a:endParaRPr lang="en-GB"/>
          </a:p>
        </p:txBody>
      </p:sp>
    </p:spTree>
    <p:extLst>
      <p:ext uri="{BB962C8B-B14F-4D97-AF65-F5344CB8AC3E}">
        <p14:creationId xmlns:p14="http://schemas.microsoft.com/office/powerpoint/2010/main" val="1295100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505E-AC63-664B-AE66-32A6104FBAE9}" type="datetimeFigureOut">
              <a:rPr lang="en-GB" smtClean="0"/>
              <a:t>20/10/2025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EB3B7-01EC-CD43-B8DE-52282F63D2A6}" type="slidenum">
              <a:rPr lang="en-GB" smtClean="0"/>
              <a:t>‹#›</a:t>
            </a:fld>
            <a:endParaRPr lang="en-GB"/>
          </a:p>
        </p:txBody>
      </p:sp>
    </p:spTree>
    <p:extLst>
      <p:ext uri="{BB962C8B-B14F-4D97-AF65-F5344CB8AC3E}">
        <p14:creationId xmlns:p14="http://schemas.microsoft.com/office/powerpoint/2010/main" val="189603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EB3B7-01EC-CD43-B8DE-52282F63D2A6}" type="slidenum">
              <a:rPr lang="en-GB" smtClean="0"/>
              <a:t>1</a:t>
            </a:fld>
            <a:endParaRPr lang="en-GB"/>
          </a:p>
        </p:txBody>
      </p:sp>
    </p:spTree>
    <p:extLst>
      <p:ext uri="{BB962C8B-B14F-4D97-AF65-F5344CB8AC3E}">
        <p14:creationId xmlns:p14="http://schemas.microsoft.com/office/powerpoint/2010/main" val="176448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EB3B7-01EC-CD43-B8DE-52282F63D2A6}" type="slidenum">
              <a:rPr lang="en-GB" smtClean="0"/>
              <a:t>3</a:t>
            </a:fld>
            <a:endParaRPr lang="en-GB"/>
          </a:p>
        </p:txBody>
      </p:sp>
    </p:spTree>
    <p:extLst>
      <p:ext uri="{BB962C8B-B14F-4D97-AF65-F5344CB8AC3E}">
        <p14:creationId xmlns:p14="http://schemas.microsoft.com/office/powerpoint/2010/main" val="36784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Example:</a:t>
            </a:r>
            <a:r>
              <a:rPr lang="en-US" dirty="0"/>
              <a:t> During the YouthCan! Conference and Allianz Ride Safe activities, safety briefings and consent forms were mandatory before participation.</a:t>
            </a:r>
            <a:endParaRPr lang="en-PH" dirty="0"/>
          </a:p>
        </p:txBody>
      </p:sp>
      <p:sp>
        <p:nvSpPr>
          <p:cNvPr id="4" name="Slide Number Placeholder 3"/>
          <p:cNvSpPr>
            <a:spLocks noGrp="1"/>
          </p:cNvSpPr>
          <p:nvPr>
            <p:ph type="sldNum" sz="quarter" idx="5"/>
          </p:nvPr>
        </p:nvSpPr>
        <p:spPr/>
        <p:txBody>
          <a:bodyPr/>
          <a:lstStyle/>
          <a:p>
            <a:fld id="{23CEB3B7-01EC-CD43-B8DE-52282F63D2A6}" type="slidenum">
              <a:rPr lang="en-GB" smtClean="0"/>
              <a:t>17</a:t>
            </a:fld>
            <a:endParaRPr lang="en-GB"/>
          </a:p>
        </p:txBody>
      </p:sp>
    </p:spTree>
    <p:extLst>
      <p:ext uri="{BB962C8B-B14F-4D97-AF65-F5344CB8AC3E}">
        <p14:creationId xmlns:p14="http://schemas.microsoft.com/office/powerpoint/2010/main" val="27223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2AADA-414D-BAFD-DD2B-EDE36ADB4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292F0-041B-6B9A-57E6-F016B1D9B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4B7AA-B028-D7FD-E767-216F9798E3D6}"/>
              </a:ext>
            </a:extLst>
          </p:cNvPr>
          <p:cNvSpPr>
            <a:spLocks noGrp="1"/>
          </p:cNvSpPr>
          <p:nvPr>
            <p:ph type="body" idx="1"/>
          </p:nvPr>
        </p:nvSpPr>
        <p:spPr/>
        <p:txBody>
          <a:bodyPr/>
          <a:lstStyle/>
          <a:p>
            <a:r>
              <a:rPr lang="en-US" i="1" dirty="0"/>
              <a:t>Example:</a:t>
            </a:r>
            <a:r>
              <a:rPr lang="en-US" dirty="0"/>
              <a:t> During the YouthCan! Conference and Allianz Ride Safe activities, safety briefings and consent forms were mandatory before participation.</a:t>
            </a:r>
            <a:endParaRPr lang="en-PH" dirty="0"/>
          </a:p>
        </p:txBody>
      </p:sp>
      <p:sp>
        <p:nvSpPr>
          <p:cNvPr id="4" name="Slide Number Placeholder 3">
            <a:extLst>
              <a:ext uri="{FF2B5EF4-FFF2-40B4-BE49-F238E27FC236}">
                <a16:creationId xmlns:a16="http://schemas.microsoft.com/office/drawing/2014/main" id="{269B2726-0D43-EEC7-BB25-B9B4AF03B552}"/>
              </a:ext>
            </a:extLst>
          </p:cNvPr>
          <p:cNvSpPr>
            <a:spLocks noGrp="1"/>
          </p:cNvSpPr>
          <p:nvPr>
            <p:ph type="sldNum" sz="quarter" idx="5"/>
          </p:nvPr>
        </p:nvSpPr>
        <p:spPr/>
        <p:txBody>
          <a:bodyPr/>
          <a:lstStyle/>
          <a:p>
            <a:fld id="{23CEB3B7-01EC-CD43-B8DE-52282F63D2A6}" type="slidenum">
              <a:rPr lang="en-GB" smtClean="0"/>
              <a:t>18</a:t>
            </a:fld>
            <a:endParaRPr lang="en-GB"/>
          </a:p>
        </p:txBody>
      </p:sp>
    </p:spTree>
    <p:extLst>
      <p:ext uri="{BB962C8B-B14F-4D97-AF65-F5344CB8AC3E}">
        <p14:creationId xmlns:p14="http://schemas.microsoft.com/office/powerpoint/2010/main" val="289420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CEB3B7-01EC-CD43-B8DE-52282F63D2A6}" type="slidenum">
              <a:rPr lang="en-GB" smtClean="0"/>
              <a:t>19</a:t>
            </a:fld>
            <a:endParaRPr lang="en-GB"/>
          </a:p>
        </p:txBody>
      </p:sp>
    </p:spTree>
    <p:extLst>
      <p:ext uri="{BB962C8B-B14F-4D97-AF65-F5344CB8AC3E}">
        <p14:creationId xmlns:p14="http://schemas.microsoft.com/office/powerpoint/2010/main" val="36784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60CCE-77A3-5F2B-4CC0-33285223599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3FB92-AEAD-3726-CB38-06303FFC7B2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2D1C7E6-1FE9-4719-B301-B44126D1EDE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CDCD5AA-C15D-30DF-26E9-1E3EF198C13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A640003-FAB3-063C-4AA5-0AF677181A7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#1C325D</a:t>
            </a:r>
          </a:p>
        </p:txBody>
      </p:sp>
      <p:sp>
        <p:nvSpPr>
          <p:cNvPr id="6" name="Footer Placeholder 5">
            <a:extLst>
              <a:ext uri="{FF2B5EF4-FFF2-40B4-BE49-F238E27FC236}">
                <a16:creationId xmlns:a16="http://schemas.microsoft.com/office/drawing/2014/main" id="{B8BE6094-F831-F941-7BF4-8D5B21B8E4E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C6930E9-2F25-28F4-6AC7-1F4B095319E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7079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1397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0998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25142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57064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89584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Tree>
    <p:extLst>
      <p:ext uri="{BB962C8B-B14F-4D97-AF65-F5344CB8AC3E}">
        <p14:creationId xmlns:p14="http://schemas.microsoft.com/office/powerpoint/2010/main" val="1667118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78535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787480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71159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245234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A336D0-9B79-1049-8179-A329CF9447C4}"/>
              </a:ext>
            </a:extLst>
          </p:cNvPr>
          <p:cNvGrpSpPr/>
          <p:nvPr userDrawn="1"/>
        </p:nvGrpSpPr>
        <p:grpSpPr>
          <a:xfrm>
            <a:off x="1890007" y="1499027"/>
            <a:ext cx="2056487" cy="2056487"/>
            <a:chOff x="397601" y="2709333"/>
            <a:chExt cx="2380654" cy="2380654"/>
          </a:xfrm>
        </p:grpSpPr>
        <p:sp>
          <p:nvSpPr>
            <p:cNvPr id="4" name="Rounded Rectangle 3">
              <a:extLst>
                <a:ext uri="{FF2B5EF4-FFF2-40B4-BE49-F238E27FC236}">
                  <a16:creationId xmlns:a16="http://schemas.microsoft.com/office/drawing/2014/main" id="{CA96BCB5-93DE-A04F-B838-B44E47D8B8B9}"/>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 name="Rounded Rectangle 4">
              <a:extLst>
                <a:ext uri="{FF2B5EF4-FFF2-40B4-BE49-F238E27FC236}">
                  <a16:creationId xmlns:a16="http://schemas.microsoft.com/office/drawing/2014/main" id="{4A810D3C-6EF5-D541-B7AA-F97040DACBC1}"/>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6" name="Group 5">
            <a:extLst>
              <a:ext uri="{FF2B5EF4-FFF2-40B4-BE49-F238E27FC236}">
                <a16:creationId xmlns:a16="http://schemas.microsoft.com/office/drawing/2014/main" id="{A8043B1E-6C53-5E45-8791-F3CF114308A4}"/>
              </a:ext>
            </a:extLst>
          </p:cNvPr>
          <p:cNvGrpSpPr/>
          <p:nvPr userDrawn="1"/>
        </p:nvGrpSpPr>
        <p:grpSpPr>
          <a:xfrm>
            <a:off x="4157831" y="3771374"/>
            <a:ext cx="2056487" cy="2056487"/>
            <a:chOff x="397601" y="2709333"/>
            <a:chExt cx="2380654" cy="2380654"/>
          </a:xfrm>
        </p:grpSpPr>
        <p:sp>
          <p:nvSpPr>
            <p:cNvPr id="7" name="Rounded Rectangle 6">
              <a:extLst>
                <a:ext uri="{FF2B5EF4-FFF2-40B4-BE49-F238E27FC236}">
                  <a16:creationId xmlns:a16="http://schemas.microsoft.com/office/drawing/2014/main" id="{E3BCF8A6-4476-0C4C-ABCD-231440580C77}"/>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Rounded Rectangle 4">
              <a:extLst>
                <a:ext uri="{FF2B5EF4-FFF2-40B4-BE49-F238E27FC236}">
                  <a16:creationId xmlns:a16="http://schemas.microsoft.com/office/drawing/2014/main" id="{4B693488-79CA-4E41-BB5B-6E0650589439}"/>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9" name="Group 8">
            <a:extLst>
              <a:ext uri="{FF2B5EF4-FFF2-40B4-BE49-F238E27FC236}">
                <a16:creationId xmlns:a16="http://schemas.microsoft.com/office/drawing/2014/main" id="{BAD4CBF5-457F-3840-97DF-42ADB1BE4DF4}"/>
              </a:ext>
            </a:extLst>
          </p:cNvPr>
          <p:cNvGrpSpPr/>
          <p:nvPr userDrawn="1"/>
        </p:nvGrpSpPr>
        <p:grpSpPr>
          <a:xfrm>
            <a:off x="6420446" y="1499027"/>
            <a:ext cx="2056487" cy="2056487"/>
            <a:chOff x="397601" y="2709333"/>
            <a:chExt cx="2380654" cy="2380654"/>
          </a:xfrm>
        </p:grpSpPr>
        <p:sp>
          <p:nvSpPr>
            <p:cNvPr id="10" name="Rounded Rectangle 9">
              <a:extLst>
                <a:ext uri="{FF2B5EF4-FFF2-40B4-BE49-F238E27FC236}">
                  <a16:creationId xmlns:a16="http://schemas.microsoft.com/office/drawing/2014/main" id="{D0B09DB5-635F-9C4E-8CAA-223AEB492B65}"/>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a:extLst>
                <a:ext uri="{FF2B5EF4-FFF2-40B4-BE49-F238E27FC236}">
                  <a16:creationId xmlns:a16="http://schemas.microsoft.com/office/drawing/2014/main" id="{1CC7329E-4678-B541-8260-E9E095DC927B}"/>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12" name="Group 11">
            <a:extLst>
              <a:ext uri="{FF2B5EF4-FFF2-40B4-BE49-F238E27FC236}">
                <a16:creationId xmlns:a16="http://schemas.microsoft.com/office/drawing/2014/main" id="{F785EC8D-4F31-2A45-9C07-00D069CEF8FB}"/>
              </a:ext>
            </a:extLst>
          </p:cNvPr>
          <p:cNvGrpSpPr/>
          <p:nvPr userDrawn="1"/>
        </p:nvGrpSpPr>
        <p:grpSpPr>
          <a:xfrm>
            <a:off x="8688267" y="3771374"/>
            <a:ext cx="2056487" cy="2056487"/>
            <a:chOff x="397601" y="2709333"/>
            <a:chExt cx="2380654" cy="2380654"/>
          </a:xfrm>
        </p:grpSpPr>
        <p:sp>
          <p:nvSpPr>
            <p:cNvPr id="13" name="Rounded Rectangle 12">
              <a:extLst>
                <a:ext uri="{FF2B5EF4-FFF2-40B4-BE49-F238E27FC236}">
                  <a16:creationId xmlns:a16="http://schemas.microsoft.com/office/drawing/2014/main" id="{74EC88FA-02A9-3540-B73D-DED4547E412F}"/>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Rounded Rectangle 4">
              <a:extLst>
                <a:ext uri="{FF2B5EF4-FFF2-40B4-BE49-F238E27FC236}">
                  <a16:creationId xmlns:a16="http://schemas.microsoft.com/office/drawing/2014/main" id="{E03CF870-E5F3-4943-8B0D-ABF756018D54}"/>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sp>
        <p:nvSpPr>
          <p:cNvPr id="15" name="Picture Placeholder 3">
            <a:extLst>
              <a:ext uri="{FF2B5EF4-FFF2-40B4-BE49-F238E27FC236}">
                <a16:creationId xmlns:a16="http://schemas.microsoft.com/office/drawing/2014/main" id="{29BBFC5F-F7B1-4D63-B763-CED518BBDCA7}"/>
              </a:ext>
            </a:extLst>
          </p:cNvPr>
          <p:cNvSpPr>
            <a:spLocks noGrp="1"/>
          </p:cNvSpPr>
          <p:nvPr>
            <p:ph type="pic" sz="quarter" idx="10"/>
          </p:nvPr>
        </p:nvSpPr>
        <p:spPr>
          <a:xfrm>
            <a:off x="415783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7" name="Picture Placeholder 3">
            <a:extLst>
              <a:ext uri="{FF2B5EF4-FFF2-40B4-BE49-F238E27FC236}">
                <a16:creationId xmlns:a16="http://schemas.microsoft.com/office/drawing/2014/main" id="{29BBFC5F-F7B1-4D63-B763-CED518BBDCA7}"/>
              </a:ext>
            </a:extLst>
          </p:cNvPr>
          <p:cNvSpPr>
            <a:spLocks noGrp="1"/>
          </p:cNvSpPr>
          <p:nvPr>
            <p:ph type="pic" sz="quarter" idx="11"/>
          </p:nvPr>
        </p:nvSpPr>
        <p:spPr>
          <a:xfrm>
            <a:off x="1890006" y="376248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8" name="Picture Placeholder 3">
            <a:extLst>
              <a:ext uri="{FF2B5EF4-FFF2-40B4-BE49-F238E27FC236}">
                <a16:creationId xmlns:a16="http://schemas.microsoft.com/office/drawing/2014/main" id="{29BBFC5F-F7B1-4D63-B763-CED518BBDCA7}"/>
              </a:ext>
            </a:extLst>
          </p:cNvPr>
          <p:cNvSpPr>
            <a:spLocks noGrp="1"/>
          </p:cNvSpPr>
          <p:nvPr>
            <p:ph type="pic" sz="quarter" idx="12"/>
          </p:nvPr>
        </p:nvSpPr>
        <p:spPr>
          <a:xfrm>
            <a:off x="6420442" y="3771374"/>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9" name="Picture Placeholder 3">
            <a:extLst>
              <a:ext uri="{FF2B5EF4-FFF2-40B4-BE49-F238E27FC236}">
                <a16:creationId xmlns:a16="http://schemas.microsoft.com/office/drawing/2014/main" id="{29BBFC5F-F7B1-4D63-B763-CED518BBDCA7}"/>
              </a:ext>
            </a:extLst>
          </p:cNvPr>
          <p:cNvSpPr>
            <a:spLocks noGrp="1"/>
          </p:cNvSpPr>
          <p:nvPr>
            <p:ph type="pic" sz="quarter" idx="13"/>
          </p:nvPr>
        </p:nvSpPr>
        <p:spPr>
          <a:xfrm>
            <a:off x="868306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20"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21" name="Straight Connector 20">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579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69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ick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683026"/>
            <a:ext cx="12192000" cy="435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461543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Slide - Blue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4" name="Title Placeholder 1"/>
          <p:cNvSpPr>
            <a:spLocks noGrp="1"/>
          </p:cNvSpPr>
          <p:nvPr>
            <p:ph type="title"/>
          </p:nvPr>
        </p:nvSpPr>
        <p:spPr>
          <a:xfrm>
            <a:off x="671485" y="415925"/>
            <a:ext cx="5432981" cy="1325563"/>
          </a:xfrm>
          <a:prstGeom prst="rect">
            <a:avLst/>
          </a:prstGeom>
        </p:spPr>
        <p:txBody>
          <a:bodyPr vert="horz" lIns="91440" tIns="45720" rIns="91440" bIns="45720" rtlCol="0" anchor="ctr">
            <a:normAutofit/>
          </a:bodyPr>
          <a:lstStyle/>
          <a:p>
            <a:r>
              <a:rPr lang="en-US"/>
              <a:t>Click to edit Master title style</a:t>
            </a:r>
            <a:endParaRPr lang="de-DE" dirty="0"/>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671485" y="2042653"/>
            <a:ext cx="5432981" cy="436323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177500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rge 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D1D50500-0F73-46FB-A717-C3E51ACA85E2}"/>
              </a:ext>
            </a:extLst>
          </p:cNvPr>
          <p:cNvSpPr>
            <a:spLocks noGrp="1"/>
          </p:cNvSpPr>
          <p:nvPr>
            <p:ph type="pic" sz="quarter" idx="10"/>
          </p:nvPr>
        </p:nvSpPr>
        <p:spPr>
          <a:xfrm>
            <a:off x="0" y="0"/>
            <a:ext cx="8722519"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13197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Whit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endParaRPr lang="en-US"/>
          </a:p>
        </p:txBody>
      </p:sp>
    </p:spTree>
    <p:extLst>
      <p:ext uri="{BB962C8B-B14F-4D97-AF65-F5344CB8AC3E}">
        <p14:creationId xmlns:p14="http://schemas.microsoft.com/office/powerpoint/2010/main" val="416912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8C8534-C10F-0543-A5A1-8DF1A1C0B71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242091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0F70F89-F4E5-3442-8609-EE8A5A257B1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6886" y="5799308"/>
            <a:ext cx="988048" cy="747370"/>
          </a:xfrm>
          <a:prstGeom prst="rect">
            <a:avLst/>
          </a:prstGeom>
        </p:spPr>
      </p:pic>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a:solidFill>
                <a:schemeClr val="bg1"/>
              </a:solidFill>
            </a:endParaRPr>
          </a:p>
        </p:txBody>
      </p:sp>
    </p:spTree>
    <p:extLst>
      <p:ext uri="{BB962C8B-B14F-4D97-AF65-F5344CB8AC3E}">
        <p14:creationId xmlns:p14="http://schemas.microsoft.com/office/powerpoint/2010/main" val="37825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mall 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1BD4B0C-F7D6-4321-8917-658CB7D74A5C}"/>
              </a:ext>
            </a:extLst>
          </p:cNvPr>
          <p:cNvSpPr>
            <a:spLocks noGrp="1"/>
          </p:cNvSpPr>
          <p:nvPr>
            <p:ph type="pic" sz="quarter" idx="10"/>
          </p:nvPr>
        </p:nvSpPr>
        <p:spPr>
          <a:xfrm>
            <a:off x="8972550" y="0"/>
            <a:ext cx="3219450" cy="6858000"/>
          </a:xfrm>
          <a:prstGeom prst="rect">
            <a:avLst/>
          </a:prstGeom>
          <a:pattFill prst="pct90">
            <a:fgClr>
              <a:srgbClr val="00A3E6"/>
            </a:fgClr>
            <a:bgClr>
              <a:schemeClr val="bg1"/>
            </a:bgClr>
          </a:pattFill>
        </p:spPr>
        <p:txBody>
          <a:bodyPr/>
          <a:lstStyle/>
          <a:p>
            <a:endParaRPr lang="en-US"/>
          </a:p>
        </p:txBody>
      </p:sp>
      <p:cxnSp>
        <p:nvCxnSpPr>
          <p:cNvPr id="6" name="Straight Connector 5">
            <a:extLst>
              <a:ext uri="{FF2B5EF4-FFF2-40B4-BE49-F238E27FC236}">
                <a16:creationId xmlns:a16="http://schemas.microsoft.com/office/drawing/2014/main" id="{F9A0B7B5-CCEA-4249-B93A-BD7100F0CF57}"/>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81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09331D2-B2AD-314B-A4CB-DC1C3C5433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581311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23F6E5B6-939B-B24B-81FE-A93BCCA48878}"/>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0374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a:solidFill>
                <a:schemeClr val="bg1"/>
              </a:solidFill>
            </a:endParaRPr>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601268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7" name="Straight Connector 6">
            <a:extLst>
              <a:ext uri="{FF2B5EF4-FFF2-40B4-BE49-F238E27FC236}">
                <a16:creationId xmlns:a16="http://schemas.microsoft.com/office/drawing/2014/main" id="{7BC69559-4E44-F342-BD21-88E9F9D481FF}"/>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460B418-B117-254E-9157-409D8CF1A2E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2061397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7" name="Straight Connector 6">
            <a:extLst>
              <a:ext uri="{FF2B5EF4-FFF2-40B4-BE49-F238E27FC236}">
                <a16:creationId xmlns:a16="http://schemas.microsoft.com/office/drawing/2014/main" id="{BC2095F8-2C78-0447-AEE8-F8F9893DF995}"/>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05E15FF3-BDD6-BA43-A5D7-451125D0598F}"/>
              </a:ext>
            </a:extLst>
          </p:cNvPr>
          <p:cNvSpPr>
            <a:spLocks noGrp="1"/>
          </p:cNvSpPr>
          <p:nvPr>
            <p:ph type="body" sz="quarter" idx="10" hasCustomPrompt="1"/>
          </p:nvPr>
        </p:nvSpPr>
        <p:spPr>
          <a:xfrm>
            <a:off x="653013" y="1368698"/>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pic>
        <p:nvPicPr>
          <p:cNvPr id="11" name="Picture 10">
            <a:extLst>
              <a:ext uri="{FF2B5EF4-FFF2-40B4-BE49-F238E27FC236}">
                <a16:creationId xmlns:a16="http://schemas.microsoft.com/office/drawing/2014/main" id="{69670DC3-4F46-C747-AF6E-EDAA075E5FE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3040294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sp>
        <p:nvSpPr>
          <p:cNvPr id="7" name="Text Placeholder 2">
            <a:extLst>
              <a:ext uri="{FF2B5EF4-FFF2-40B4-BE49-F238E27FC236}">
                <a16:creationId xmlns:a16="http://schemas.microsoft.com/office/drawing/2014/main" id="{FFFA82A4-7B48-4D46-B5E2-A5CF09C805F4}"/>
              </a:ext>
            </a:extLst>
          </p:cNvPr>
          <p:cNvSpPr>
            <a:spLocks noGrp="1"/>
          </p:cNvSpPr>
          <p:nvPr>
            <p:ph type="body" sz="quarter" idx="10" hasCustomPrompt="1"/>
          </p:nvPr>
        </p:nvSpPr>
        <p:spPr>
          <a:xfrm>
            <a:off x="697224" y="1368698"/>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chemeClr val="bg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chemeClr val="bg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tx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860737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782C03-4442-2240-9522-5D86D75FE0F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66318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AEB0F63-6207-0E4F-B572-A26B98BBB22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228919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endParaRPr lang="en-US"/>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30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953836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776421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endParaRPr lang="en-US"/>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068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581A6D7-D28D-0543-B78D-272157BAD0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294042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mall 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1BD4B0C-F7D6-4321-8917-658CB7D74A5C}"/>
              </a:ext>
            </a:extLst>
          </p:cNvPr>
          <p:cNvSpPr>
            <a:spLocks noGrp="1"/>
          </p:cNvSpPr>
          <p:nvPr>
            <p:ph type="pic" sz="quarter" idx="10"/>
          </p:nvPr>
        </p:nvSpPr>
        <p:spPr>
          <a:xfrm>
            <a:off x="8972550" y="0"/>
            <a:ext cx="3219450" cy="6858000"/>
          </a:xfrm>
          <a:prstGeom prst="rect">
            <a:avLst/>
          </a:prstGeom>
          <a:pattFill prst="pct90">
            <a:fgClr>
              <a:srgbClr val="00A3E6"/>
            </a:fgClr>
            <a:bgClr>
              <a:schemeClr val="bg1"/>
            </a:bgClr>
          </a:pattFill>
        </p:spPr>
        <p:txBody>
          <a:bodyPr/>
          <a:lstStyle/>
          <a:p>
            <a:r>
              <a:rPr lang="en-US"/>
              <a:t>Click icon to add picture</a:t>
            </a:r>
          </a:p>
        </p:txBody>
      </p:sp>
      <p:cxnSp>
        <p:nvCxnSpPr>
          <p:cNvPr id="6" name="Straight Connector 5">
            <a:extLst>
              <a:ext uri="{FF2B5EF4-FFF2-40B4-BE49-F238E27FC236}">
                <a16:creationId xmlns:a16="http://schemas.microsoft.com/office/drawing/2014/main" id="{F9A0B7B5-CCEA-4249-B93A-BD7100F0CF57}"/>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7507314"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718269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0B0FD5-4746-C94D-ADFB-4C01A2597E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3700275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4ED5AB-CC5D-F743-B987-260CAAE59F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6886" y="5799308"/>
            <a:ext cx="988048" cy="747370"/>
          </a:xfrm>
          <a:prstGeom prst="rect">
            <a:avLst/>
          </a:prstGeom>
        </p:spPr>
      </p:pic>
    </p:spTree>
    <p:extLst>
      <p:ext uri="{BB962C8B-B14F-4D97-AF65-F5344CB8AC3E}">
        <p14:creationId xmlns:p14="http://schemas.microsoft.com/office/powerpoint/2010/main" val="3430891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ull Bleed Photo">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FD5E24F-94CF-49F9-93C3-42170E041AC8}"/>
              </a:ext>
            </a:extLst>
          </p:cNvPr>
          <p:cNvSpPr>
            <a:spLocks noGrp="1"/>
          </p:cNvSpPr>
          <p:nvPr>
            <p:ph type="pic" sz="quarter" idx="10"/>
          </p:nvPr>
        </p:nvSpPr>
        <p:spPr>
          <a:xfrm>
            <a:off x="0" y="0"/>
            <a:ext cx="12192000" cy="6858000"/>
          </a:xfrm>
          <a:prstGeom prst="rect">
            <a:avLst/>
          </a:prstGeom>
          <a:pattFill prst="pct90">
            <a:fgClr>
              <a:srgbClr val="00A3E6"/>
            </a:fgClr>
            <a:bgClr>
              <a:schemeClr val="bg1"/>
            </a:bgClr>
          </a:pattFill>
        </p:spPr>
        <p:txBody>
          <a:bodyPr/>
          <a:lstStyle/>
          <a:p>
            <a:endParaRPr lang="en-US"/>
          </a:p>
        </p:txBody>
      </p:sp>
    </p:spTree>
    <p:extLst>
      <p:ext uri="{BB962C8B-B14F-4D97-AF65-F5344CB8AC3E}">
        <p14:creationId xmlns:p14="http://schemas.microsoft.com/office/powerpoint/2010/main" val="299909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2434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5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3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6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18899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66256"/>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34" r:id="rId3"/>
    <p:sldLayoutId id="2147483816" r:id="rId4"/>
    <p:sldLayoutId id="2147483673" r:id="rId5"/>
    <p:sldLayoutId id="2147483669" r:id="rId6"/>
    <p:sldLayoutId id="2147483676" r:id="rId7"/>
    <p:sldLayoutId id="2147483690" r:id="rId8"/>
    <p:sldLayoutId id="2147483691" r:id="rId9"/>
    <p:sldLayoutId id="2147483687" r:id="rId10"/>
    <p:sldLayoutId id="2147483688" r:id="rId11"/>
    <p:sldLayoutId id="2147483682" r:id="rId12"/>
    <p:sldLayoutId id="2147483683" r:id="rId13"/>
    <p:sldLayoutId id="2147483684" r:id="rId14"/>
    <p:sldLayoutId id="2147483685" r:id="rId15"/>
    <p:sldLayoutId id="2147483686" r:id="rId16"/>
    <p:sldLayoutId id="2147483665" r:id="rId17"/>
    <p:sldLayoutId id="2147483671" r:id="rId18"/>
    <p:sldLayoutId id="2147483835" r:id="rId19"/>
    <p:sldLayoutId id="2147483856" r:id="rId20"/>
    <p:sldLayoutId id="2147483857" r:id="rId21"/>
    <p:sldLayoutId id="2147483858" r:id="rId22"/>
    <p:sldLayoutId id="214748385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6761B-E3C6-3B4B-8360-B18F2215394E}" type="slidenum">
              <a:rPr lang="en-GB" smtClean="0"/>
              <a:pPr/>
              <a:t>‹#›</a:t>
            </a:fld>
            <a:endParaRPr lang="en-GB"/>
          </a:p>
        </p:txBody>
      </p:sp>
    </p:spTree>
    <p:extLst>
      <p:ext uri="{BB962C8B-B14F-4D97-AF65-F5344CB8AC3E}">
        <p14:creationId xmlns:p14="http://schemas.microsoft.com/office/powerpoint/2010/main" val="19729942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2.xml"/><Relationship Id="rId1" Type="http://schemas.openxmlformats.org/officeDocument/2006/relationships/tags" Target="../tags/tag1.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9B8BC53-8268-4B73-88C7-39496306445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pic>
        <p:nvPicPr>
          <p:cNvPr id="9" name="Picture 8">
            <a:extLst>
              <a:ext uri="{FF2B5EF4-FFF2-40B4-BE49-F238E27FC236}">
                <a16:creationId xmlns:a16="http://schemas.microsoft.com/office/drawing/2014/main" id="{90D90F6B-40F7-476A-8F3E-73BAEEE4049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58519" y="760157"/>
            <a:ext cx="3955227" cy="5349697"/>
          </a:xfrm>
          <a:prstGeom prst="rect">
            <a:avLst/>
          </a:prstGeom>
        </p:spPr>
      </p:pic>
      <p:pic>
        <p:nvPicPr>
          <p:cNvPr id="12" name="Grafik 16">
            <a:extLst>
              <a:ext uri="{FF2B5EF4-FFF2-40B4-BE49-F238E27FC236}">
                <a16:creationId xmlns:a16="http://schemas.microsoft.com/office/drawing/2014/main" id="{1C11D863-53D8-8747-ACC7-198E040401B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61011" y="5498753"/>
            <a:ext cx="2865110" cy="854718"/>
          </a:xfrm>
          <a:prstGeom prst="rect">
            <a:avLst/>
          </a:prstGeom>
        </p:spPr>
      </p:pic>
      <p:sp>
        <p:nvSpPr>
          <p:cNvPr id="14" name="Rectangle 13">
            <a:extLst>
              <a:ext uri="{FF2B5EF4-FFF2-40B4-BE49-F238E27FC236}">
                <a16:creationId xmlns:a16="http://schemas.microsoft.com/office/drawing/2014/main" id="{09B13530-AE75-B345-A1E2-4E42B994FDD5}"/>
              </a:ext>
            </a:extLst>
          </p:cNvPr>
          <p:cNvSpPr/>
          <p:nvPr/>
        </p:nvSpPr>
        <p:spPr>
          <a:xfrm>
            <a:off x="559959" y="6213491"/>
            <a:ext cx="2060035" cy="215444"/>
          </a:xfrm>
          <a:prstGeom prst="rect">
            <a:avLst/>
          </a:prstGeom>
        </p:spPr>
        <p:txBody>
          <a:bodyPr wrap="square">
            <a:spAutoFit/>
          </a:bodyPr>
          <a:lstStyle/>
          <a:p>
            <a:r>
              <a:rPr lang="en-US" sz="800">
                <a:solidFill>
                  <a:schemeClr val="bg1"/>
                </a:solidFill>
                <a:latin typeface="Aktiv Grotesk" panose="020B0504020202020204" pitchFamily="34" charset="0"/>
              </a:rPr>
              <a:t>© Cornel van Heerden   |  Mozambique</a:t>
            </a:r>
            <a:endParaRPr lang="en-US" sz="800">
              <a:solidFill>
                <a:schemeClr val="bg1"/>
              </a:solidFill>
              <a:effectLst/>
              <a:latin typeface="Aktiv Grotesk" panose="020B0504020202020204" pitchFamily="34" charset="0"/>
            </a:endParaRPr>
          </a:p>
        </p:txBody>
      </p:sp>
      <p:sp>
        <p:nvSpPr>
          <p:cNvPr id="25" name="Rectangle 24">
            <a:extLst>
              <a:ext uri="{FF2B5EF4-FFF2-40B4-BE49-F238E27FC236}">
                <a16:creationId xmlns:a16="http://schemas.microsoft.com/office/drawing/2014/main" id="{66076C6A-40C1-A848-BE71-F32F31CB31E5}"/>
              </a:ext>
            </a:extLst>
          </p:cNvPr>
          <p:cNvSpPr/>
          <p:nvPr/>
        </p:nvSpPr>
        <p:spPr>
          <a:xfrm>
            <a:off x="8396251" y="993899"/>
            <a:ext cx="2802971" cy="2246769"/>
          </a:xfrm>
          <a:prstGeom prst="rect">
            <a:avLst/>
          </a:prstGeom>
        </p:spPr>
        <p:txBody>
          <a:bodyPr wrap="square">
            <a:spAutoFit/>
          </a:bodyPr>
          <a:lstStyle/>
          <a:p>
            <a:r>
              <a:rPr lang="en-GB" sz="2800" dirty="0">
                <a:latin typeface="Aktiv Grotesk Medium" panose="020B0504020202020204" pitchFamily="34" charset="0"/>
              </a:rPr>
              <a:t>Safeguarding children and young people participating in events</a:t>
            </a:r>
          </a:p>
        </p:txBody>
      </p:sp>
      <p:sp>
        <p:nvSpPr>
          <p:cNvPr id="27" name="Rectangle 26">
            <a:extLst>
              <a:ext uri="{FF2B5EF4-FFF2-40B4-BE49-F238E27FC236}">
                <a16:creationId xmlns:a16="http://schemas.microsoft.com/office/drawing/2014/main" id="{61DF2FBA-90BA-5348-9325-FEAAB37F6258}"/>
              </a:ext>
            </a:extLst>
          </p:cNvPr>
          <p:cNvSpPr/>
          <p:nvPr/>
        </p:nvSpPr>
        <p:spPr>
          <a:xfrm>
            <a:off x="8396251" y="4156949"/>
            <a:ext cx="3005143" cy="400110"/>
          </a:xfrm>
          <a:prstGeom prst="rect">
            <a:avLst/>
          </a:prstGeom>
        </p:spPr>
        <p:txBody>
          <a:bodyPr wrap="square">
            <a:spAutoFit/>
          </a:bodyPr>
          <a:lstStyle/>
          <a:p>
            <a:r>
              <a:rPr lang="en-GB" sz="2000" dirty="0">
                <a:latin typeface="Aktiv Grotesk Medium" panose="020B0504020202020204" pitchFamily="34" charset="0"/>
              </a:rPr>
              <a:t>SOS Children’s Villages</a:t>
            </a:r>
          </a:p>
        </p:txBody>
      </p:sp>
      <p:cxnSp>
        <p:nvCxnSpPr>
          <p:cNvPr id="31" name="Straight Connector 30">
            <a:extLst>
              <a:ext uri="{FF2B5EF4-FFF2-40B4-BE49-F238E27FC236}">
                <a16:creationId xmlns:a16="http://schemas.microsoft.com/office/drawing/2014/main" id="{95277545-B3FE-DD47-B727-99FDB391275B}"/>
              </a:ext>
            </a:extLst>
          </p:cNvPr>
          <p:cNvCxnSpPr>
            <a:cxnSpLocks/>
          </p:cNvCxnSpPr>
          <p:nvPr/>
        </p:nvCxnSpPr>
        <p:spPr>
          <a:xfrm>
            <a:off x="11139666" y="1523207"/>
            <a:ext cx="1052334" cy="0"/>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01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E740A-C9BD-F27D-0FF6-06467BA848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F10532-F210-6E8B-2425-776BF40F110D}"/>
              </a:ext>
            </a:extLst>
          </p:cNvPr>
          <p:cNvSpPr txBox="1"/>
          <p:nvPr/>
        </p:nvSpPr>
        <p:spPr>
          <a:xfrm>
            <a:off x="699654" y="1382286"/>
            <a:ext cx="10380617" cy="4093428"/>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Participants in SOS Gambia take part in various youth activities, including </a:t>
            </a:r>
            <a:r>
              <a:rPr lang="en-GB" sz="2000" dirty="0" err="1">
                <a:latin typeface="Aktiv Grotesk" panose="020B0504020202020204" pitchFamily="34" charset="0"/>
                <a:ea typeface="Aktiv Grotesk" panose="020B0504020202020204" pitchFamily="34" charset="0"/>
                <a:cs typeface="Aktiv Grotesk" panose="020B0504020202020204" pitchFamily="34" charset="0"/>
              </a:rPr>
              <a:t>YouthCan</a:t>
            </a:r>
            <a:r>
              <a:rPr lang="en-GB" sz="2000" dirty="0">
                <a:latin typeface="Aktiv Grotesk" panose="020B0504020202020204" pitchFamily="34" charset="0"/>
                <a:ea typeface="Aktiv Grotesk" panose="020B0504020202020204" pitchFamily="34" charset="0"/>
                <a:cs typeface="Aktiv Grotesk" panose="020B0504020202020204" pitchFamily="34" charset="0"/>
              </a:rPr>
              <a:t>! Pitching Competitions, </a:t>
            </a:r>
            <a:r>
              <a:rPr lang="en-GB" sz="2000" dirty="0" err="1">
                <a:latin typeface="Aktiv Grotesk" panose="020B0504020202020204" pitchFamily="34" charset="0"/>
                <a:ea typeface="Aktiv Grotesk" panose="020B0504020202020204" pitchFamily="34" charset="0"/>
                <a:cs typeface="Aktiv Grotesk" panose="020B0504020202020204" pitchFamily="34" charset="0"/>
              </a:rPr>
              <a:t>YouthCan</a:t>
            </a:r>
            <a:r>
              <a:rPr lang="en-GB" sz="2000" dirty="0">
                <a:latin typeface="Aktiv Grotesk" panose="020B0504020202020204" pitchFamily="34" charset="0"/>
                <a:ea typeface="Aktiv Grotesk" panose="020B0504020202020204" pitchFamily="34" charset="0"/>
                <a:cs typeface="Aktiv Grotesk" panose="020B0504020202020204" pitchFamily="34" charset="0"/>
              </a:rPr>
              <a:t>! Youth Congress and the National Youth Forum this year (2025) </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Safeguarding children and young people during these events is a critical responsibility that requires attention to detail, thorough preparation, and effective communication. </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In The Gambia, safeguarding priorities are integrated into all activities, and the team works closely with the staff organising these events. </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Ultimately, protecting and empowering children and young people during these experiences is a shared responsibility.</a:t>
            </a:r>
          </a:p>
        </p:txBody>
      </p:sp>
      <p:sp>
        <p:nvSpPr>
          <p:cNvPr id="6" name="Title 1">
            <a:extLst>
              <a:ext uri="{FF2B5EF4-FFF2-40B4-BE49-F238E27FC236}">
                <a16:creationId xmlns:a16="http://schemas.microsoft.com/office/drawing/2014/main" id="{19D02F9B-6705-05D4-89AD-AE2B646A498D}"/>
              </a:ext>
            </a:extLst>
          </p:cNvPr>
          <p:cNvSpPr txBox="1">
            <a:spLocks/>
          </p:cNvSpPr>
          <p:nvPr/>
        </p:nvSpPr>
        <p:spPr>
          <a:xfrm>
            <a:off x="699654" y="269961"/>
            <a:ext cx="10920846" cy="82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Introduction</a:t>
            </a:r>
          </a:p>
        </p:txBody>
      </p:sp>
      <p:pic>
        <p:nvPicPr>
          <p:cNvPr id="2" name="Imagen 38">
            <a:extLst>
              <a:ext uri="{FF2B5EF4-FFF2-40B4-BE49-F238E27FC236}">
                <a16:creationId xmlns:a16="http://schemas.microsoft.com/office/drawing/2014/main" id="{37FADC05-A133-F3EA-7601-44164E722D05}"/>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31109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1D3D4-D9ED-003F-8180-FE61D3B6DB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C84ED6-FE54-7999-9802-7F1359C4DD52}"/>
              </a:ext>
            </a:extLst>
          </p:cNvPr>
          <p:cNvSpPr txBox="1"/>
          <p:nvPr/>
        </p:nvSpPr>
        <p:spPr>
          <a:xfrm>
            <a:off x="699654" y="2105561"/>
            <a:ext cx="10380617" cy="2646878"/>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latin typeface="Aktiv Grotesk" panose="020B0504020202020204" pitchFamily="34" charset="0"/>
                <a:ea typeface="Aktiv Grotesk" panose="020B0504020202020204" pitchFamily="34" charset="0"/>
                <a:cs typeface="Aktiv Grotesk" panose="020B0504020202020204" pitchFamily="34" charset="0"/>
              </a:rPr>
              <a:t>Risk assessment to ensure a safe environment </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Before the event, the safeguarding team conducts a risk assessment in collaboration with the event organisers from SOS Children’s Villages.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The aim is to identify potential risks and implement strategies to mitigate them.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This ensures that the identified venues are safe and suitable for children and young people.</a:t>
            </a:r>
          </a:p>
        </p:txBody>
      </p:sp>
      <p:sp>
        <p:nvSpPr>
          <p:cNvPr id="6" name="Title 1">
            <a:extLst>
              <a:ext uri="{FF2B5EF4-FFF2-40B4-BE49-F238E27FC236}">
                <a16:creationId xmlns:a16="http://schemas.microsoft.com/office/drawing/2014/main" id="{F51DC021-C296-98AC-3704-C0DDE1D824DD}"/>
              </a:ext>
            </a:extLst>
          </p:cNvPr>
          <p:cNvSpPr txBox="1">
            <a:spLocks/>
          </p:cNvSpPr>
          <p:nvPr/>
        </p:nvSpPr>
        <p:spPr>
          <a:xfrm>
            <a:off x="699654" y="269961"/>
            <a:ext cx="10920846" cy="82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Overview of best practices</a:t>
            </a:r>
          </a:p>
        </p:txBody>
      </p:sp>
      <p:pic>
        <p:nvPicPr>
          <p:cNvPr id="2" name="Imagen 38">
            <a:extLst>
              <a:ext uri="{FF2B5EF4-FFF2-40B4-BE49-F238E27FC236}">
                <a16:creationId xmlns:a16="http://schemas.microsoft.com/office/drawing/2014/main" id="{546C6DB8-EC00-6176-3F28-BBC50E4060A2}"/>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412626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58880-4774-3C8D-099F-AEAD451B96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12BE7B-330A-9A60-343E-6A34FC8EFA08}"/>
              </a:ext>
            </a:extLst>
          </p:cNvPr>
          <p:cNvSpPr txBox="1"/>
          <p:nvPr/>
        </p:nvSpPr>
        <p:spPr>
          <a:xfrm>
            <a:off x="699654" y="1690062"/>
            <a:ext cx="10380617" cy="3477875"/>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latin typeface="Aktiv Grotesk" panose="020B0504020202020204" pitchFamily="34" charset="0"/>
                <a:ea typeface="Aktiv Grotesk" panose="020B0504020202020204" pitchFamily="34" charset="0"/>
                <a:cs typeface="Aktiv Grotesk" panose="020B0504020202020204" pitchFamily="34" charset="0"/>
              </a:rPr>
              <a:t>Outline clear safety procedures</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The development of comprehensive safeguarding standards that outline safety procedures for all participants, staff and volunteers, ensuring that everyone is informed of these guidelines. These are created on a case-by-case basis depending on the type of event.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Additionally, the team creates detailed emergency measures, including first aid and evacuation plans, which are tailored to the specific environment.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Regular reviews and exercises are conducted to enhance preparedness and confidence among all individuals involved.</a:t>
            </a:r>
          </a:p>
        </p:txBody>
      </p:sp>
      <p:sp>
        <p:nvSpPr>
          <p:cNvPr id="6" name="Title 1">
            <a:extLst>
              <a:ext uri="{FF2B5EF4-FFF2-40B4-BE49-F238E27FC236}">
                <a16:creationId xmlns:a16="http://schemas.microsoft.com/office/drawing/2014/main" id="{ABC6910D-A63A-F12A-CFA1-F422FA4B17FD}"/>
              </a:ext>
            </a:extLst>
          </p:cNvPr>
          <p:cNvSpPr txBox="1">
            <a:spLocks/>
          </p:cNvSpPr>
          <p:nvPr/>
        </p:nvSpPr>
        <p:spPr>
          <a:xfrm>
            <a:off x="699654" y="269961"/>
            <a:ext cx="10920846" cy="82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Overview of best practices</a:t>
            </a:r>
          </a:p>
        </p:txBody>
      </p:sp>
      <p:pic>
        <p:nvPicPr>
          <p:cNvPr id="2" name="Imagen 38">
            <a:extLst>
              <a:ext uri="{FF2B5EF4-FFF2-40B4-BE49-F238E27FC236}">
                <a16:creationId xmlns:a16="http://schemas.microsoft.com/office/drawing/2014/main" id="{F32A3BEB-77FC-7E5A-D730-1ABF17D57523}"/>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22950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2BA4-E7DA-54B3-0A38-0A7AE47D7D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907A76-87FB-BDBD-767B-FD9D747A03D9}"/>
              </a:ext>
            </a:extLst>
          </p:cNvPr>
          <p:cNvSpPr txBox="1"/>
          <p:nvPr/>
        </p:nvSpPr>
        <p:spPr>
          <a:xfrm>
            <a:off x="699654" y="2382559"/>
            <a:ext cx="10380617" cy="2092881"/>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latin typeface="Aktiv Grotesk" panose="020B0504020202020204" pitchFamily="34" charset="0"/>
                <a:ea typeface="Aktiv Grotesk" panose="020B0504020202020204" pitchFamily="34" charset="0"/>
                <a:cs typeface="Aktiv Grotesk" panose="020B0504020202020204" pitchFamily="34" charset="0"/>
              </a:rPr>
              <a:t>Encouraging quality supervision and monitoring</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Appropriate adult-to-child ratios must be maintained for any external activities organised for children and young people.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Additionally, designated safeguarding focal persons should be appointed among the young participants and staff to oversee the activities.</a:t>
            </a:r>
          </a:p>
        </p:txBody>
      </p:sp>
      <p:sp>
        <p:nvSpPr>
          <p:cNvPr id="6" name="Title 1">
            <a:extLst>
              <a:ext uri="{FF2B5EF4-FFF2-40B4-BE49-F238E27FC236}">
                <a16:creationId xmlns:a16="http://schemas.microsoft.com/office/drawing/2014/main" id="{C3201D5D-5FFD-6489-410F-4821BF0195AE}"/>
              </a:ext>
            </a:extLst>
          </p:cNvPr>
          <p:cNvSpPr txBox="1">
            <a:spLocks/>
          </p:cNvSpPr>
          <p:nvPr/>
        </p:nvSpPr>
        <p:spPr>
          <a:xfrm>
            <a:off x="699654" y="269961"/>
            <a:ext cx="10920846" cy="82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Overview of best practices</a:t>
            </a:r>
          </a:p>
        </p:txBody>
      </p:sp>
      <p:pic>
        <p:nvPicPr>
          <p:cNvPr id="2" name="Imagen 38">
            <a:extLst>
              <a:ext uri="{FF2B5EF4-FFF2-40B4-BE49-F238E27FC236}">
                <a16:creationId xmlns:a16="http://schemas.microsoft.com/office/drawing/2014/main" id="{D28076B3-9BEA-0610-5013-04349C85B5BB}"/>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371013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3205-9E7A-4D0B-66A8-C644F87B2A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8F0208-D0E1-F818-5EC9-7386672231AE}"/>
              </a:ext>
            </a:extLst>
          </p:cNvPr>
          <p:cNvSpPr txBox="1"/>
          <p:nvPr/>
        </p:nvSpPr>
        <p:spPr>
          <a:xfrm>
            <a:off x="699654" y="2244060"/>
            <a:ext cx="10380617" cy="2369880"/>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latin typeface="Aktiv Grotesk" panose="020B0504020202020204" pitchFamily="34" charset="0"/>
                <a:ea typeface="Aktiv Grotesk" panose="020B0504020202020204" pitchFamily="34" charset="0"/>
                <a:cs typeface="Aktiv Grotesk" panose="020B0504020202020204" pitchFamily="34" charset="0"/>
              </a:rPr>
              <a:t>Communication with parents and guardians (consent)</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At the National Association, open communication and respect are at the heart of what we do. It is essential to obtain consent before involving any participant in external activities.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The comfort and agreement of parents and guardians is paramount. </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We encourage open communication regarding any concerns.</a:t>
            </a:r>
          </a:p>
        </p:txBody>
      </p:sp>
      <p:sp>
        <p:nvSpPr>
          <p:cNvPr id="6" name="Title 1">
            <a:extLst>
              <a:ext uri="{FF2B5EF4-FFF2-40B4-BE49-F238E27FC236}">
                <a16:creationId xmlns:a16="http://schemas.microsoft.com/office/drawing/2014/main" id="{26BDDDA1-D581-B94A-91C3-9BCFB032EC71}"/>
              </a:ext>
            </a:extLst>
          </p:cNvPr>
          <p:cNvSpPr txBox="1">
            <a:spLocks/>
          </p:cNvSpPr>
          <p:nvPr/>
        </p:nvSpPr>
        <p:spPr>
          <a:xfrm>
            <a:off x="699654" y="269961"/>
            <a:ext cx="10920846" cy="82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Overview of best practices</a:t>
            </a:r>
          </a:p>
        </p:txBody>
      </p:sp>
      <p:pic>
        <p:nvPicPr>
          <p:cNvPr id="2" name="Imagen 38">
            <a:extLst>
              <a:ext uri="{FF2B5EF4-FFF2-40B4-BE49-F238E27FC236}">
                <a16:creationId xmlns:a16="http://schemas.microsoft.com/office/drawing/2014/main" id="{6D18F655-70DF-98AD-C2B6-854CF61E5B17}"/>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213930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052D3-87D7-81AB-B9CE-6B78C7B7A6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4E75EC-FA31-F2E6-AEAB-2D97DD84A190}"/>
              </a:ext>
            </a:extLst>
          </p:cNvPr>
          <p:cNvSpPr txBox="1"/>
          <p:nvPr/>
        </p:nvSpPr>
        <p:spPr>
          <a:xfrm>
            <a:off x="699654" y="2244060"/>
            <a:ext cx="10380617" cy="1538883"/>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latin typeface="Aktiv Grotesk" panose="020B0504020202020204" pitchFamily="34" charset="0"/>
                <a:ea typeface="Aktiv Grotesk" panose="020B0504020202020204" pitchFamily="34" charset="0"/>
                <a:cs typeface="Aktiv Grotesk" panose="020B0504020202020204" pitchFamily="34" charset="0"/>
              </a:rPr>
              <a:t>Report concerns</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Clear protocols for reporting safeguarding concerns should be established, and staff should be oriented on how to respond appropriately to disclosures or suspicions of abuse during the event. </a:t>
            </a:r>
          </a:p>
        </p:txBody>
      </p:sp>
      <p:sp>
        <p:nvSpPr>
          <p:cNvPr id="6" name="Title 1">
            <a:extLst>
              <a:ext uri="{FF2B5EF4-FFF2-40B4-BE49-F238E27FC236}">
                <a16:creationId xmlns:a16="http://schemas.microsoft.com/office/drawing/2014/main" id="{76CD7617-816F-0D3B-6F3A-0BFAB89EBB15}"/>
              </a:ext>
            </a:extLst>
          </p:cNvPr>
          <p:cNvSpPr txBox="1">
            <a:spLocks/>
          </p:cNvSpPr>
          <p:nvPr/>
        </p:nvSpPr>
        <p:spPr>
          <a:xfrm>
            <a:off x="699654" y="269961"/>
            <a:ext cx="10920846" cy="82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Overview of best practices</a:t>
            </a:r>
          </a:p>
        </p:txBody>
      </p:sp>
      <p:pic>
        <p:nvPicPr>
          <p:cNvPr id="2" name="Imagen 38">
            <a:extLst>
              <a:ext uri="{FF2B5EF4-FFF2-40B4-BE49-F238E27FC236}">
                <a16:creationId xmlns:a16="http://schemas.microsoft.com/office/drawing/2014/main" id="{DF3D605A-F3B2-0771-F983-9D5FF5942E77}"/>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364801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28CF-681C-5E62-2B77-1720D953789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C3C2F2-4853-887B-D6F0-0E0DF314A82C}"/>
              </a:ext>
            </a:extLst>
          </p:cNvPr>
          <p:cNvPicPr>
            <a:picLocks noChangeAspect="1"/>
          </p:cNvPicPr>
          <p:nvPr/>
        </p:nvPicPr>
        <p:blipFill>
          <a:blip r:embed="rId2">
            <a:extLst>
              <a:ext uri="{28A0092B-C50C-407E-A947-70E740481C1C}">
                <a14:useLocalDpi xmlns:a14="http://schemas.microsoft.com/office/drawing/2010/main" val="0"/>
              </a:ext>
            </a:extLst>
          </a:blip>
          <a:srcRect l="32043" t="7313"/>
          <a:stretch>
            <a:fillRect/>
          </a:stretch>
        </p:blipFill>
        <p:spPr>
          <a:xfrm>
            <a:off x="0" y="0"/>
            <a:ext cx="8939732" cy="6858000"/>
          </a:xfrm>
          <a:prstGeom prst="rect">
            <a:avLst/>
          </a:prstGeom>
        </p:spPr>
      </p:pic>
      <p:sp>
        <p:nvSpPr>
          <p:cNvPr id="12" name="TextBox 12">
            <a:extLst>
              <a:ext uri="{FF2B5EF4-FFF2-40B4-BE49-F238E27FC236}">
                <a16:creationId xmlns:a16="http://schemas.microsoft.com/office/drawing/2014/main" id="{91A90A93-6460-F8A7-1BE8-C15B301C96A6}"/>
              </a:ext>
            </a:extLst>
          </p:cNvPr>
          <p:cNvSpPr txBox="1"/>
          <p:nvPr/>
        </p:nvSpPr>
        <p:spPr>
          <a:xfrm>
            <a:off x="11528146" y="6146800"/>
            <a:ext cx="57708" cy="129138"/>
          </a:xfrm>
          <a:prstGeom prst="rect">
            <a:avLst/>
          </a:prstGeom>
        </p:spPr>
        <p:txBody>
          <a:bodyPr wrap="none" lIns="0" tIns="0" rIns="0" bIns="0" rtlCol="0" anchor="t">
            <a:spAutoFit/>
          </a:bodyPr>
          <a:lstStyle/>
          <a:p>
            <a:pPr algn="ctr">
              <a:lnSpc>
                <a:spcPts val="1119"/>
              </a:lnSpc>
              <a:spcBef>
                <a:spcPct val="0"/>
              </a:spcBef>
            </a:pPr>
            <a:r>
              <a:rPr lang="en-US" sz="800">
                <a:solidFill>
                  <a:srgbClr val="1C325D"/>
                </a:solidFill>
                <a:latin typeface="Arial"/>
                <a:ea typeface="Arial"/>
                <a:cs typeface="Arial"/>
                <a:sym typeface="Arial"/>
              </a:rPr>
              <a:t>1</a:t>
            </a:r>
          </a:p>
        </p:txBody>
      </p:sp>
      <p:grpSp>
        <p:nvGrpSpPr>
          <p:cNvPr id="2" name="Group 1">
            <a:extLst>
              <a:ext uri="{FF2B5EF4-FFF2-40B4-BE49-F238E27FC236}">
                <a16:creationId xmlns:a16="http://schemas.microsoft.com/office/drawing/2014/main" id="{6C956B1D-8054-1756-B192-95063D7E684E}"/>
              </a:ext>
            </a:extLst>
          </p:cNvPr>
          <p:cNvGrpSpPr/>
          <p:nvPr/>
        </p:nvGrpSpPr>
        <p:grpSpPr>
          <a:xfrm>
            <a:off x="7524472" y="-120551"/>
            <a:ext cx="4667531" cy="6978551"/>
            <a:chOff x="7524473" y="-120551"/>
            <a:chExt cx="4667531" cy="6978551"/>
          </a:xfrm>
        </p:grpSpPr>
        <p:grpSp>
          <p:nvGrpSpPr>
            <p:cNvPr id="4" name="Group 4">
              <a:extLst>
                <a:ext uri="{FF2B5EF4-FFF2-40B4-BE49-F238E27FC236}">
                  <a16:creationId xmlns:a16="http://schemas.microsoft.com/office/drawing/2014/main" id="{8B418FB3-176D-1B6F-95BD-964DBE2BF9E1}"/>
                </a:ext>
              </a:extLst>
            </p:cNvPr>
            <p:cNvGrpSpPr/>
            <p:nvPr/>
          </p:nvGrpSpPr>
          <p:grpSpPr>
            <a:xfrm>
              <a:off x="8939735" y="-120551"/>
              <a:ext cx="3252269" cy="6978551"/>
              <a:chOff x="-59195" y="-47625"/>
              <a:chExt cx="1284847" cy="2756958"/>
            </a:xfrm>
          </p:grpSpPr>
          <p:sp>
            <p:nvSpPr>
              <p:cNvPr id="5" name="Freeform 5">
                <a:extLst>
                  <a:ext uri="{FF2B5EF4-FFF2-40B4-BE49-F238E27FC236}">
                    <a16:creationId xmlns:a16="http://schemas.microsoft.com/office/drawing/2014/main" id="{A9A689D5-3D4E-E934-7050-31436A63441D}"/>
                  </a:ext>
                </a:extLst>
              </p:cNvPr>
              <p:cNvSpPr/>
              <p:nvPr/>
            </p:nvSpPr>
            <p:spPr>
              <a:xfrm>
                <a:off x="-59195" y="0"/>
                <a:ext cx="1284847" cy="2709333"/>
              </a:xfrm>
              <a:custGeom>
                <a:avLst/>
                <a:gdLst/>
                <a:ahLst/>
                <a:cxnLst/>
                <a:rect l="l" t="t" r="r" b="b"/>
                <a:pathLst>
                  <a:path w="1225651" h="2709333">
                    <a:moveTo>
                      <a:pt x="0" y="0"/>
                    </a:moveTo>
                    <a:lnTo>
                      <a:pt x="1225651" y="0"/>
                    </a:lnTo>
                    <a:lnTo>
                      <a:pt x="1225651" y="2709333"/>
                    </a:lnTo>
                    <a:lnTo>
                      <a:pt x="0" y="2709333"/>
                    </a:lnTo>
                    <a:close/>
                  </a:path>
                </a:pathLst>
              </a:custGeom>
              <a:solidFill>
                <a:srgbClr val="E4F3FB"/>
              </a:solidFill>
            </p:spPr>
            <p:txBody>
              <a:bodyPr/>
              <a:lstStyle/>
              <a:p>
                <a:endParaRPr lang="en-GB" dirty="0"/>
              </a:p>
            </p:txBody>
          </p:sp>
          <p:sp>
            <p:nvSpPr>
              <p:cNvPr id="6" name="TextBox 6">
                <a:extLst>
                  <a:ext uri="{FF2B5EF4-FFF2-40B4-BE49-F238E27FC236}">
                    <a16:creationId xmlns:a16="http://schemas.microsoft.com/office/drawing/2014/main" id="{2FFB9175-98FC-F785-8BB4-CAD2953D03FD}"/>
                  </a:ext>
                </a:extLst>
              </p:cNvPr>
              <p:cNvSpPr txBox="1"/>
              <p:nvPr/>
            </p:nvSpPr>
            <p:spPr>
              <a:xfrm>
                <a:off x="0" y="-47625"/>
                <a:ext cx="1225651" cy="2756958"/>
              </a:xfrm>
              <a:prstGeom prst="rect">
                <a:avLst/>
              </a:prstGeom>
            </p:spPr>
            <p:txBody>
              <a:bodyPr lIns="33867" tIns="33867" rIns="33867" bIns="33867" rtlCol="0" anchor="ctr"/>
              <a:lstStyle/>
              <a:p>
                <a:pPr algn="ctr">
                  <a:lnSpc>
                    <a:spcPts val="1773"/>
                  </a:lnSpc>
                </a:pPr>
                <a:endParaRPr sz="1400">
                  <a:solidFill>
                    <a:schemeClr val="bg1"/>
                  </a:solidFill>
                </a:endParaRPr>
              </a:p>
            </p:txBody>
          </p:sp>
        </p:grpSp>
        <p:sp>
          <p:nvSpPr>
            <p:cNvPr id="9" name="Freeform 9">
              <a:extLst>
                <a:ext uri="{FF2B5EF4-FFF2-40B4-BE49-F238E27FC236}">
                  <a16:creationId xmlns:a16="http://schemas.microsoft.com/office/drawing/2014/main" id="{633A288B-6629-0625-6D51-C0D0E1F9C51A}"/>
                </a:ext>
              </a:extLst>
            </p:cNvPr>
            <p:cNvSpPr/>
            <p:nvPr/>
          </p:nvSpPr>
          <p:spPr>
            <a:xfrm>
              <a:off x="7524473" y="584200"/>
              <a:ext cx="4197426" cy="5201305"/>
            </a:xfrm>
            <a:custGeom>
              <a:avLst/>
              <a:gdLst/>
              <a:ahLst/>
              <a:cxnLst/>
              <a:rect l="l" t="t" r="r" b="b"/>
              <a:pathLst>
                <a:path w="6296139" h="7801958">
                  <a:moveTo>
                    <a:pt x="0" y="0"/>
                  </a:moveTo>
                  <a:lnTo>
                    <a:pt x="6296139" y="0"/>
                  </a:lnTo>
                  <a:lnTo>
                    <a:pt x="6296139" y="7801958"/>
                  </a:lnTo>
                  <a:lnTo>
                    <a:pt x="0" y="7801958"/>
                  </a:lnTo>
                  <a:lnTo>
                    <a:pt x="0" y="0"/>
                  </a:lnTo>
                  <a:close/>
                </a:path>
              </a:pathLst>
            </a:custGeom>
            <a:blipFill>
              <a:blip r:embed="rId3"/>
              <a:stretch>
                <a:fillRect/>
              </a:stretch>
            </a:blipFill>
          </p:spPr>
          <p:txBody>
            <a:bodyPr/>
            <a:lstStyle/>
            <a:p>
              <a:endParaRPr lang="en-GB"/>
            </a:p>
          </p:txBody>
        </p:sp>
      </p:grpSp>
      <p:sp>
        <p:nvSpPr>
          <p:cNvPr id="14" name="Rectangle 13">
            <a:extLst>
              <a:ext uri="{FF2B5EF4-FFF2-40B4-BE49-F238E27FC236}">
                <a16:creationId xmlns:a16="http://schemas.microsoft.com/office/drawing/2014/main" id="{B738F549-3615-EE90-2624-AE7DF902B852}"/>
              </a:ext>
            </a:extLst>
          </p:cNvPr>
          <p:cNvSpPr/>
          <p:nvPr/>
        </p:nvSpPr>
        <p:spPr>
          <a:xfrm>
            <a:off x="7661091" y="1205955"/>
            <a:ext cx="3619387" cy="2646878"/>
          </a:xfrm>
          <a:prstGeom prst="rect">
            <a:avLst/>
          </a:prstGeom>
        </p:spPr>
        <p:txBody>
          <a:bodyPr wrap="square" lIns="60960" tIns="30480" rIns="60960" bIns="30480" anchor="t">
            <a:spAutoFit/>
          </a:bodyPr>
          <a:lstStyle/>
          <a:p>
            <a:r>
              <a:rPr lang="en-GB" sz="2800" dirty="0">
                <a:solidFill>
                  <a:schemeClr val="bg1"/>
                </a:solidFill>
                <a:latin typeface="Aktiv Grotesk Medium"/>
              </a:rPr>
              <a:t>Safeguarding Children and Young People at Events: Best Practices of SOS Children's Villages Philippines</a:t>
            </a:r>
          </a:p>
        </p:txBody>
      </p:sp>
      <p:sp>
        <p:nvSpPr>
          <p:cNvPr id="19" name="Rectangle 18">
            <a:extLst>
              <a:ext uri="{FF2B5EF4-FFF2-40B4-BE49-F238E27FC236}">
                <a16:creationId xmlns:a16="http://schemas.microsoft.com/office/drawing/2014/main" id="{FAEBC399-FD22-F784-CE11-1BA3DA4EFC12}"/>
              </a:ext>
            </a:extLst>
          </p:cNvPr>
          <p:cNvSpPr/>
          <p:nvPr/>
        </p:nvSpPr>
        <p:spPr>
          <a:xfrm>
            <a:off x="7661091" y="4214128"/>
            <a:ext cx="3619387" cy="584775"/>
          </a:xfrm>
          <a:prstGeom prst="rect">
            <a:avLst/>
          </a:prstGeom>
        </p:spPr>
        <p:txBody>
          <a:bodyPr wrap="square" lIns="60960" tIns="30480" rIns="60960" bIns="30480" anchor="t">
            <a:spAutoFit/>
          </a:bodyPr>
          <a:lstStyle/>
          <a:p>
            <a:pPr defTabSz="304815"/>
            <a:r>
              <a:rPr lang="en-GB" sz="1400" dirty="0">
                <a:solidFill>
                  <a:schemeClr val="bg1"/>
                </a:solidFill>
                <a:latin typeface="Aktiv Grotesk Medium"/>
              </a:rPr>
              <a:t>Edward Camasis</a:t>
            </a:r>
          </a:p>
          <a:p>
            <a:pPr defTabSz="304815"/>
            <a:r>
              <a:rPr lang="en-GB" sz="1000" dirty="0" err="1">
                <a:solidFill>
                  <a:schemeClr val="bg1"/>
                </a:solidFill>
                <a:latin typeface="Aktiv Grotesk Medium"/>
              </a:rPr>
              <a:t>Programe</a:t>
            </a:r>
            <a:r>
              <a:rPr lang="en-GB" sz="1000" dirty="0">
                <a:solidFill>
                  <a:schemeClr val="bg1"/>
                </a:solidFill>
                <a:latin typeface="Aktiv Grotesk Medium"/>
              </a:rPr>
              <a:t> Officer for Youth Development and </a:t>
            </a:r>
            <a:r>
              <a:rPr lang="en-GB" sz="1000" dirty="0" err="1">
                <a:solidFill>
                  <a:schemeClr val="bg1"/>
                </a:solidFill>
                <a:latin typeface="Aktiv Grotesk Medium"/>
              </a:rPr>
              <a:t>YouthCan</a:t>
            </a:r>
            <a:r>
              <a:rPr lang="en-GB" sz="1000" dirty="0">
                <a:solidFill>
                  <a:schemeClr val="bg1"/>
                </a:solidFill>
                <a:latin typeface="Aktiv Grotesk Medium"/>
              </a:rPr>
              <a:t>!</a:t>
            </a:r>
          </a:p>
          <a:p>
            <a:pPr defTabSz="304815"/>
            <a:r>
              <a:rPr lang="en-GB" sz="1000" dirty="0">
                <a:solidFill>
                  <a:schemeClr val="bg1"/>
                </a:solidFill>
                <a:latin typeface="Aktiv Grotesk Medium"/>
              </a:rPr>
              <a:t>SOS Children’s Villages Philippines</a:t>
            </a:r>
          </a:p>
        </p:txBody>
      </p:sp>
      <p:sp>
        <p:nvSpPr>
          <p:cNvPr id="7" name="Freeform 11">
            <a:extLst>
              <a:ext uri="{FF2B5EF4-FFF2-40B4-BE49-F238E27FC236}">
                <a16:creationId xmlns:a16="http://schemas.microsoft.com/office/drawing/2014/main" id="{98674BF0-7092-5CC1-7577-89FDB702CE47}"/>
              </a:ext>
            </a:extLst>
          </p:cNvPr>
          <p:cNvSpPr/>
          <p:nvPr/>
        </p:nvSpPr>
        <p:spPr>
          <a:xfrm>
            <a:off x="-1" y="-875892"/>
            <a:ext cx="2745330" cy="2920183"/>
          </a:xfrm>
          <a:custGeom>
            <a:avLst/>
            <a:gdLst/>
            <a:ahLst/>
            <a:cxnLst/>
            <a:rect l="l" t="t" r="r" b="b"/>
            <a:pathLst>
              <a:path w="6561233" h="6561233">
                <a:moveTo>
                  <a:pt x="0" y="0"/>
                </a:moveTo>
                <a:lnTo>
                  <a:pt x="6561233" y="0"/>
                </a:lnTo>
                <a:lnTo>
                  <a:pt x="6561233" y="6561233"/>
                </a:lnTo>
                <a:lnTo>
                  <a:pt x="0" y="6561233"/>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21198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D6DA6E-A944-4DE1-ADFB-DBE1E8B6CD5D}"/>
              </a:ext>
            </a:extLst>
          </p:cNvPr>
          <p:cNvSpPr/>
          <p:nvPr/>
        </p:nvSpPr>
        <p:spPr>
          <a:xfrm>
            <a:off x="240590" y="3473565"/>
            <a:ext cx="2559741" cy="1028423"/>
          </a:xfrm>
          <a:prstGeom prst="rect">
            <a:avLst/>
          </a:prstGeom>
        </p:spPr>
        <p:txBody>
          <a:bodyPr wrap="square">
            <a:spAutoFit/>
          </a:bodyPr>
          <a:lstStyle/>
          <a:p>
            <a:pPr>
              <a:lnSpc>
                <a:spcPct val="150000"/>
              </a:lnSpc>
            </a:pPr>
            <a:r>
              <a:rPr lang="en-US" sz="1400" dirty="0"/>
              <a:t>Conduct </a:t>
            </a:r>
            <a:r>
              <a:rPr lang="en-US" sz="1400" b="1" dirty="0"/>
              <a:t>pre-event safeguarding risk assessment</a:t>
            </a:r>
            <a:r>
              <a:rPr lang="en-US" sz="1400" dirty="0"/>
              <a:t>.</a:t>
            </a:r>
            <a:endParaRPr lang="en-GB" sz="1400" dirty="0">
              <a:latin typeface="Aktiv Grotesk" panose="020B0504020202020204" pitchFamily="34" charset="0"/>
            </a:endParaRPr>
          </a:p>
        </p:txBody>
      </p:sp>
      <p:sp>
        <p:nvSpPr>
          <p:cNvPr id="7" name="Rectangle 6">
            <a:extLst>
              <a:ext uri="{FF2B5EF4-FFF2-40B4-BE49-F238E27FC236}">
                <a16:creationId xmlns:a16="http://schemas.microsoft.com/office/drawing/2014/main" id="{1F9DF232-332F-4B06-9219-078ABD257605}"/>
              </a:ext>
            </a:extLst>
          </p:cNvPr>
          <p:cNvSpPr/>
          <p:nvPr/>
        </p:nvSpPr>
        <p:spPr>
          <a:xfrm>
            <a:off x="3116121" y="3489255"/>
            <a:ext cx="2524778" cy="705258"/>
          </a:xfrm>
          <a:prstGeom prst="rect">
            <a:avLst/>
          </a:prstGeom>
        </p:spPr>
        <p:txBody>
          <a:bodyPr wrap="square">
            <a:spAutoFit/>
          </a:bodyPr>
          <a:lstStyle/>
          <a:p>
            <a:pPr>
              <a:lnSpc>
                <a:spcPct val="150000"/>
              </a:lnSpc>
            </a:pPr>
            <a:r>
              <a:rPr lang="en-US" sz="1400" b="1" dirty="0"/>
              <a:t>Parental and caregiver consent</a:t>
            </a:r>
            <a:r>
              <a:rPr lang="en-US" sz="1400" dirty="0"/>
              <a:t> secured for each participant.</a:t>
            </a:r>
            <a:endParaRPr lang="en-GB" sz="1400" dirty="0">
              <a:latin typeface="Aktiv Grotesk" panose="020B0504020202020204" pitchFamily="34" charset="0"/>
            </a:endParaRPr>
          </a:p>
        </p:txBody>
      </p:sp>
      <p:sp>
        <p:nvSpPr>
          <p:cNvPr id="9" name="Rectangle 8">
            <a:extLst>
              <a:ext uri="{FF2B5EF4-FFF2-40B4-BE49-F238E27FC236}">
                <a16:creationId xmlns:a16="http://schemas.microsoft.com/office/drawing/2014/main" id="{F48B5AF7-E99E-4B2E-BEA7-B8B40D82BC02}"/>
              </a:ext>
            </a:extLst>
          </p:cNvPr>
          <p:cNvSpPr/>
          <p:nvPr/>
        </p:nvSpPr>
        <p:spPr>
          <a:xfrm>
            <a:off x="6013450" y="3473565"/>
            <a:ext cx="2559741" cy="705258"/>
          </a:xfrm>
          <a:prstGeom prst="rect">
            <a:avLst/>
          </a:prstGeom>
        </p:spPr>
        <p:txBody>
          <a:bodyPr wrap="square">
            <a:spAutoFit/>
          </a:bodyPr>
          <a:lstStyle/>
          <a:p>
            <a:pPr>
              <a:lnSpc>
                <a:spcPct val="150000"/>
              </a:lnSpc>
            </a:pPr>
            <a:r>
              <a:rPr lang="en-US" sz="1400" dirty="0"/>
              <a:t>Assign </a:t>
            </a:r>
            <a:r>
              <a:rPr lang="en-US" sz="1400" b="1" dirty="0"/>
              <a:t>Child Safeguarding Focal Persons (CSFPs)</a:t>
            </a:r>
            <a:r>
              <a:rPr lang="en-US" sz="1400" dirty="0"/>
              <a:t> during events.</a:t>
            </a:r>
            <a:endParaRPr lang="en-GB" sz="1400" dirty="0">
              <a:latin typeface="Aktiv Grotesk" panose="020B0504020202020204" pitchFamily="34" charset="0"/>
            </a:endParaRPr>
          </a:p>
        </p:txBody>
      </p:sp>
      <p:sp>
        <p:nvSpPr>
          <p:cNvPr id="11" name="Rectangle 10">
            <a:extLst>
              <a:ext uri="{FF2B5EF4-FFF2-40B4-BE49-F238E27FC236}">
                <a16:creationId xmlns:a16="http://schemas.microsoft.com/office/drawing/2014/main" id="{0FD536A9-6A26-4632-B11F-41083332D7CE}"/>
              </a:ext>
            </a:extLst>
          </p:cNvPr>
          <p:cNvSpPr/>
          <p:nvPr/>
        </p:nvSpPr>
        <p:spPr>
          <a:xfrm>
            <a:off x="9153980" y="3262639"/>
            <a:ext cx="2559741" cy="2644250"/>
          </a:xfrm>
          <a:prstGeom prst="rect">
            <a:avLst/>
          </a:prstGeom>
        </p:spPr>
        <p:txBody>
          <a:bodyPr wrap="square">
            <a:spAutoFit/>
          </a:bodyPr>
          <a:lstStyle/>
          <a:p>
            <a:pPr>
              <a:lnSpc>
                <a:spcPct val="150000"/>
              </a:lnSpc>
            </a:pPr>
            <a:r>
              <a:rPr lang="en-US" sz="1400" dirty="0"/>
              <a:t>Brief all facilitators, volunteers, and partners on </a:t>
            </a:r>
            <a:r>
              <a:rPr lang="en-US" sz="1400" b="1" dirty="0"/>
              <a:t>Code of Conduct</a:t>
            </a:r>
            <a:r>
              <a:rPr lang="en-US" sz="1400" dirty="0"/>
              <a:t> and </a:t>
            </a:r>
            <a:r>
              <a:rPr lang="en-US" sz="1400" b="1" dirty="0"/>
              <a:t>Do No Harm principles</a:t>
            </a:r>
            <a:r>
              <a:rPr lang="en-US" sz="1400" dirty="0"/>
              <a:t>.</a:t>
            </a:r>
          </a:p>
          <a:p>
            <a:pPr>
              <a:lnSpc>
                <a:spcPct val="150000"/>
              </a:lnSpc>
            </a:pPr>
            <a:r>
              <a:rPr lang="en-US" sz="1400" dirty="0"/>
              <a:t>Prepare children through </a:t>
            </a:r>
            <a:r>
              <a:rPr lang="en-US" sz="1400" b="1" dirty="0"/>
              <a:t>orientation sessions</a:t>
            </a:r>
            <a:r>
              <a:rPr lang="en-US" sz="1400" dirty="0"/>
              <a:t> to understand their rights, roles, and boundaries.</a:t>
            </a:r>
            <a:endParaRPr lang="en-GB" sz="1400" dirty="0">
              <a:latin typeface="Aktiv Grotesk" panose="020B0504020202020204" pitchFamily="34" charset="0"/>
            </a:endParaRPr>
          </a:p>
        </p:txBody>
      </p:sp>
      <p:sp>
        <p:nvSpPr>
          <p:cNvPr id="12" name="Rectangle 11">
            <a:extLst>
              <a:ext uri="{FF2B5EF4-FFF2-40B4-BE49-F238E27FC236}">
                <a16:creationId xmlns:a16="http://schemas.microsoft.com/office/drawing/2014/main" id="{536DF266-B110-414A-80D4-4F3DFEBE5B23}"/>
              </a:ext>
            </a:extLst>
          </p:cNvPr>
          <p:cNvSpPr/>
          <p:nvPr/>
        </p:nvSpPr>
        <p:spPr>
          <a:xfrm>
            <a:off x="556965" y="210510"/>
            <a:ext cx="10966632" cy="707886"/>
          </a:xfrm>
          <a:prstGeom prst="rect">
            <a:avLst/>
          </a:prstGeom>
        </p:spPr>
        <p:txBody>
          <a:bodyPr wrap="square">
            <a:spAutoFit/>
          </a:bodyPr>
          <a:lstStyle/>
          <a:p>
            <a:r>
              <a:rPr lang="en-GB" sz="4000" b="1" dirty="0">
                <a:latin typeface="Aktiv Grotesk Medium" panose="020B0504020202020204" pitchFamily="34" charset="0"/>
              </a:rPr>
              <a:t>Child Participation Planning</a:t>
            </a:r>
          </a:p>
        </p:txBody>
      </p:sp>
      <p:sp>
        <p:nvSpPr>
          <p:cNvPr id="6" name="Rectangle 5">
            <a:extLst>
              <a:ext uri="{FF2B5EF4-FFF2-40B4-BE49-F238E27FC236}">
                <a16:creationId xmlns:a16="http://schemas.microsoft.com/office/drawing/2014/main" id="{3EB0193C-5B56-4141-976F-B5F1564D6604}"/>
              </a:ext>
            </a:extLst>
          </p:cNvPr>
          <p:cNvSpPr/>
          <p:nvPr/>
        </p:nvSpPr>
        <p:spPr>
          <a:xfrm>
            <a:off x="22059" y="1771938"/>
            <a:ext cx="264219" cy="1384995"/>
          </a:xfrm>
          <a:prstGeom prst="rect">
            <a:avLst/>
          </a:prstGeom>
        </p:spPr>
        <p:txBody>
          <a:bodyPr wrap="square">
            <a:spAutoFit/>
          </a:bodyPr>
          <a:lstStyle/>
          <a:p>
            <a:pPr algn="ctr"/>
            <a:r>
              <a:rPr lang="en-GB" sz="4200" b="1" dirty="0">
                <a:solidFill>
                  <a:schemeClr val="bg1"/>
                </a:solidFill>
                <a:latin typeface="Aktiv Grotesk Bold"/>
              </a:rPr>
              <a:t>02</a:t>
            </a:r>
          </a:p>
        </p:txBody>
      </p:sp>
      <p:sp>
        <p:nvSpPr>
          <p:cNvPr id="8" name="Rectangle 7">
            <a:extLst>
              <a:ext uri="{FF2B5EF4-FFF2-40B4-BE49-F238E27FC236}">
                <a16:creationId xmlns:a16="http://schemas.microsoft.com/office/drawing/2014/main" id="{1225CCAD-0D5D-4BEF-A885-770485D75BFF}"/>
              </a:ext>
            </a:extLst>
          </p:cNvPr>
          <p:cNvSpPr/>
          <p:nvPr/>
        </p:nvSpPr>
        <p:spPr>
          <a:xfrm>
            <a:off x="6463152" y="1655660"/>
            <a:ext cx="822662" cy="738664"/>
          </a:xfrm>
          <a:prstGeom prst="rect">
            <a:avLst/>
          </a:prstGeom>
        </p:spPr>
        <p:txBody>
          <a:bodyPr wrap="none">
            <a:spAutoFit/>
          </a:bodyPr>
          <a:lstStyle/>
          <a:p>
            <a:pPr algn="ctr"/>
            <a:r>
              <a:rPr lang="en-GB" sz="4200" b="1">
                <a:solidFill>
                  <a:schemeClr val="bg1"/>
                </a:solidFill>
                <a:latin typeface="Aktiv Grotesk Bold"/>
              </a:rPr>
              <a:t>03</a:t>
            </a:r>
          </a:p>
        </p:txBody>
      </p:sp>
      <p:sp>
        <p:nvSpPr>
          <p:cNvPr id="10" name="Rectangle 9">
            <a:extLst>
              <a:ext uri="{FF2B5EF4-FFF2-40B4-BE49-F238E27FC236}">
                <a16:creationId xmlns:a16="http://schemas.microsoft.com/office/drawing/2014/main" id="{3B722224-62EB-40A8-9FC6-F99BDE5D794E}"/>
              </a:ext>
            </a:extLst>
          </p:cNvPr>
          <p:cNvSpPr/>
          <p:nvPr/>
        </p:nvSpPr>
        <p:spPr>
          <a:xfrm>
            <a:off x="9305814" y="1655660"/>
            <a:ext cx="822662" cy="738664"/>
          </a:xfrm>
          <a:prstGeom prst="rect">
            <a:avLst/>
          </a:prstGeom>
        </p:spPr>
        <p:txBody>
          <a:bodyPr wrap="none">
            <a:spAutoFit/>
          </a:bodyPr>
          <a:lstStyle/>
          <a:p>
            <a:pPr algn="ctr"/>
            <a:r>
              <a:rPr lang="en-GB" sz="4200" b="1" dirty="0">
                <a:solidFill>
                  <a:schemeClr val="bg1"/>
                </a:solidFill>
                <a:latin typeface="Aktiv Grotesk Bold"/>
              </a:rPr>
              <a:t>04</a:t>
            </a:r>
          </a:p>
        </p:txBody>
      </p:sp>
      <p:sp>
        <p:nvSpPr>
          <p:cNvPr id="3" name="TextBox 2">
            <a:extLst>
              <a:ext uri="{FF2B5EF4-FFF2-40B4-BE49-F238E27FC236}">
                <a16:creationId xmlns:a16="http://schemas.microsoft.com/office/drawing/2014/main" id="{5822ADE9-8ECD-C37E-EE4E-7AC9558BFBAE}"/>
              </a:ext>
            </a:extLst>
          </p:cNvPr>
          <p:cNvSpPr txBox="1"/>
          <p:nvPr/>
        </p:nvSpPr>
        <p:spPr>
          <a:xfrm>
            <a:off x="3614729" y="1156732"/>
            <a:ext cx="6102416" cy="369332"/>
          </a:xfrm>
          <a:prstGeom prst="rect">
            <a:avLst/>
          </a:prstGeom>
          <a:noFill/>
        </p:spPr>
        <p:txBody>
          <a:bodyPr wrap="square">
            <a:spAutoFit/>
          </a:bodyPr>
          <a:lstStyle/>
          <a:p>
            <a:r>
              <a:rPr lang="en-PH" dirty="0">
                <a:latin typeface="Aktiv Grotesk" panose="020B0504020202020204" pitchFamily="34" charset="0"/>
                <a:ea typeface="Aktiv Grotesk" panose="020B0504020202020204" pitchFamily="34" charset="0"/>
                <a:cs typeface="Aktiv Grotesk" panose="020B0504020202020204" pitchFamily="34" charset="0"/>
              </a:rPr>
              <a:t>How We Plan for Safe and Meaningful Involvement</a:t>
            </a:r>
          </a:p>
        </p:txBody>
      </p:sp>
      <p:pic>
        <p:nvPicPr>
          <p:cNvPr id="2050" name="Picture 2" descr="Checklist Application Form Document On Clipboard 3D Icon - Free Download  Business 3D Icons | IconScout">
            <a:extLst>
              <a:ext uri="{FF2B5EF4-FFF2-40B4-BE49-F238E27FC236}">
                <a16:creationId xmlns:a16="http://schemas.microsoft.com/office/drawing/2014/main" id="{BBAD9A8A-DB7B-7BA1-A608-773CB7C9B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77" y="1835370"/>
            <a:ext cx="1403904" cy="13576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nor consent form - Free healthcare and medical icons">
            <a:extLst>
              <a:ext uri="{FF2B5EF4-FFF2-40B4-BE49-F238E27FC236}">
                <a16:creationId xmlns:a16="http://schemas.microsoft.com/office/drawing/2014/main" id="{E32AE28E-EF03-4F58-AF76-628781ABA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690" y="1835370"/>
            <a:ext cx="1566311" cy="12829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wnload Free Safeguarding Icons in PNG &amp; SVG">
            <a:extLst>
              <a:ext uri="{FF2B5EF4-FFF2-40B4-BE49-F238E27FC236}">
                <a16:creationId xmlns:a16="http://schemas.microsoft.com/office/drawing/2014/main" id="{DFBA5F71-A557-4C21-3E60-202A1EF1B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59" y="1835370"/>
            <a:ext cx="1566311" cy="14272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rk orientation Special Lineal color icon | Freepik">
            <a:extLst>
              <a:ext uri="{FF2B5EF4-FFF2-40B4-BE49-F238E27FC236}">
                <a16:creationId xmlns:a16="http://schemas.microsoft.com/office/drawing/2014/main" id="{6419AFB2-3E00-7E35-A8F3-3F218B35C3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7221" y="1655660"/>
            <a:ext cx="1566312" cy="135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3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3F74-D606-BDD4-9FF7-8BC67CC5702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BE74795-0D34-2432-2C47-E7C6023564E3}"/>
              </a:ext>
            </a:extLst>
          </p:cNvPr>
          <p:cNvSpPr/>
          <p:nvPr/>
        </p:nvSpPr>
        <p:spPr>
          <a:xfrm>
            <a:off x="556965" y="210510"/>
            <a:ext cx="10966632" cy="1200329"/>
          </a:xfrm>
          <a:prstGeom prst="rect">
            <a:avLst/>
          </a:prstGeom>
        </p:spPr>
        <p:txBody>
          <a:bodyPr wrap="square">
            <a:spAutoFit/>
          </a:bodyPr>
          <a:lstStyle/>
          <a:p>
            <a:r>
              <a:rPr lang="en-GB" sz="3600" b="1" dirty="0">
                <a:latin typeface="Aktiv Grotesk Medium" panose="020B0504020202020204" pitchFamily="34" charset="0"/>
              </a:rPr>
              <a:t>Principles and Practices (Before &amp; During the Event)</a:t>
            </a:r>
          </a:p>
        </p:txBody>
      </p:sp>
      <p:sp>
        <p:nvSpPr>
          <p:cNvPr id="6" name="Rectangle 5">
            <a:extLst>
              <a:ext uri="{FF2B5EF4-FFF2-40B4-BE49-F238E27FC236}">
                <a16:creationId xmlns:a16="http://schemas.microsoft.com/office/drawing/2014/main" id="{8CD229EE-681C-B7BC-FB5E-9EF74ED5169C}"/>
              </a:ext>
            </a:extLst>
          </p:cNvPr>
          <p:cNvSpPr/>
          <p:nvPr/>
        </p:nvSpPr>
        <p:spPr>
          <a:xfrm>
            <a:off x="22059" y="1771938"/>
            <a:ext cx="264219" cy="1384995"/>
          </a:xfrm>
          <a:prstGeom prst="rect">
            <a:avLst/>
          </a:prstGeom>
        </p:spPr>
        <p:txBody>
          <a:bodyPr wrap="square">
            <a:spAutoFit/>
          </a:bodyPr>
          <a:lstStyle/>
          <a:p>
            <a:pPr algn="ctr"/>
            <a:r>
              <a:rPr lang="en-GB" sz="4200" b="1" dirty="0">
                <a:solidFill>
                  <a:schemeClr val="bg1"/>
                </a:solidFill>
                <a:latin typeface="Aktiv Grotesk Bold"/>
              </a:rPr>
              <a:t>02</a:t>
            </a:r>
          </a:p>
        </p:txBody>
      </p:sp>
      <p:sp>
        <p:nvSpPr>
          <p:cNvPr id="8" name="Rectangle 7">
            <a:extLst>
              <a:ext uri="{FF2B5EF4-FFF2-40B4-BE49-F238E27FC236}">
                <a16:creationId xmlns:a16="http://schemas.microsoft.com/office/drawing/2014/main" id="{3CF1DD6D-D0B9-3D3C-D4AE-3BA3B60FF0F5}"/>
              </a:ext>
            </a:extLst>
          </p:cNvPr>
          <p:cNvSpPr/>
          <p:nvPr/>
        </p:nvSpPr>
        <p:spPr>
          <a:xfrm>
            <a:off x="6463152" y="1655660"/>
            <a:ext cx="822662" cy="738664"/>
          </a:xfrm>
          <a:prstGeom prst="rect">
            <a:avLst/>
          </a:prstGeom>
        </p:spPr>
        <p:txBody>
          <a:bodyPr wrap="none">
            <a:spAutoFit/>
          </a:bodyPr>
          <a:lstStyle/>
          <a:p>
            <a:pPr algn="ctr"/>
            <a:r>
              <a:rPr lang="en-GB" sz="4200" b="1">
                <a:solidFill>
                  <a:schemeClr val="bg1"/>
                </a:solidFill>
                <a:latin typeface="Aktiv Grotesk Bold"/>
              </a:rPr>
              <a:t>03</a:t>
            </a:r>
          </a:p>
        </p:txBody>
      </p:sp>
      <p:sp>
        <p:nvSpPr>
          <p:cNvPr id="10" name="Rectangle 9">
            <a:extLst>
              <a:ext uri="{FF2B5EF4-FFF2-40B4-BE49-F238E27FC236}">
                <a16:creationId xmlns:a16="http://schemas.microsoft.com/office/drawing/2014/main" id="{4FCBF7B6-AF81-6819-2B63-5CF1B4E9287F}"/>
              </a:ext>
            </a:extLst>
          </p:cNvPr>
          <p:cNvSpPr/>
          <p:nvPr/>
        </p:nvSpPr>
        <p:spPr>
          <a:xfrm>
            <a:off x="9305814" y="1655660"/>
            <a:ext cx="822662" cy="738664"/>
          </a:xfrm>
          <a:prstGeom prst="rect">
            <a:avLst/>
          </a:prstGeom>
        </p:spPr>
        <p:txBody>
          <a:bodyPr wrap="none">
            <a:spAutoFit/>
          </a:bodyPr>
          <a:lstStyle/>
          <a:p>
            <a:pPr algn="ctr"/>
            <a:r>
              <a:rPr lang="en-GB" sz="4200" b="1" dirty="0">
                <a:solidFill>
                  <a:schemeClr val="bg1"/>
                </a:solidFill>
                <a:latin typeface="Aktiv Grotesk Bold"/>
              </a:rPr>
              <a:t>04</a:t>
            </a:r>
          </a:p>
        </p:txBody>
      </p:sp>
      <p:pic>
        <p:nvPicPr>
          <p:cNvPr id="1026" name="Picture 2" descr="Camera - Free shapes icons">
            <a:extLst>
              <a:ext uri="{FF2B5EF4-FFF2-40B4-BE49-F238E27FC236}">
                <a16:creationId xmlns:a16="http://schemas.microsoft.com/office/drawing/2014/main" id="{6E4B4210-6172-5AC2-5F40-812543DE6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77" y="1485543"/>
            <a:ext cx="820627" cy="577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E62B75-978C-711A-F507-A25B320E002E}"/>
              </a:ext>
            </a:extLst>
          </p:cNvPr>
          <p:cNvSpPr txBox="1"/>
          <p:nvPr/>
        </p:nvSpPr>
        <p:spPr>
          <a:xfrm>
            <a:off x="1211411" y="1527663"/>
            <a:ext cx="4926162" cy="646331"/>
          </a:xfrm>
          <a:prstGeom prst="rect">
            <a:avLst/>
          </a:prstGeom>
          <a:noFill/>
        </p:spPr>
        <p:txBody>
          <a:bodyPr wrap="square" rtlCol="0">
            <a:spAutoFit/>
          </a:bodyPr>
          <a:lstStyle/>
          <a:p>
            <a:r>
              <a:rPr lang="en-PH" sz="1200" b="1" dirty="0">
                <a:solidFill>
                  <a:srgbClr val="002060"/>
                </a:solidFill>
                <a:latin typeface="+mj-lt"/>
                <a:ea typeface="Aktiv Grotesk" panose="020B0504020202020204" pitchFamily="34" charset="0"/>
                <a:cs typeface="Aktiv Grotesk" panose="020B0504020202020204" pitchFamily="34" charset="0"/>
              </a:rPr>
              <a:t>Data Privacy- </a:t>
            </a:r>
            <a:r>
              <a:rPr lang="en-US" sz="1200" dirty="0">
                <a:solidFill>
                  <a:srgbClr val="002060"/>
                </a:solidFill>
                <a:latin typeface="+mj-lt"/>
              </a:rPr>
              <a:t>Images or videos of participants are only taken with </a:t>
            </a:r>
            <a:r>
              <a:rPr lang="en-US" sz="1200" b="1" dirty="0">
                <a:solidFill>
                  <a:srgbClr val="002060"/>
                </a:solidFill>
                <a:latin typeface="+mj-lt"/>
              </a:rPr>
              <a:t>informed consent</a:t>
            </a:r>
            <a:r>
              <a:rPr lang="en-US" sz="1200" dirty="0">
                <a:solidFill>
                  <a:srgbClr val="002060"/>
                </a:solidFill>
                <a:latin typeface="+mj-lt"/>
              </a:rPr>
              <a:t> from the child/young person and their legal guardian. We always </a:t>
            </a:r>
            <a:r>
              <a:rPr lang="en-US" sz="1200" b="1" dirty="0">
                <a:solidFill>
                  <a:srgbClr val="002060"/>
                </a:solidFill>
                <a:latin typeface="+mj-lt"/>
              </a:rPr>
              <a:t>consult the child first</a:t>
            </a:r>
            <a:r>
              <a:rPr lang="en-US" sz="1200" dirty="0">
                <a:solidFill>
                  <a:srgbClr val="002060"/>
                </a:solidFill>
                <a:latin typeface="+mj-lt"/>
              </a:rPr>
              <a:t> and explain the purpose </a:t>
            </a:r>
            <a:r>
              <a:rPr lang="en-US" sz="1200" dirty="0">
                <a:solidFill>
                  <a:srgbClr val="002060"/>
                </a:solidFill>
                <a:latin typeface="Aktiv Grotesk Bold"/>
              </a:rPr>
              <a:t>clearly</a:t>
            </a:r>
            <a:r>
              <a:rPr lang="en-US" sz="1200" dirty="0">
                <a:solidFill>
                  <a:srgbClr val="002060"/>
                </a:solidFill>
                <a:latin typeface="+mj-lt"/>
              </a:rPr>
              <a:t>.</a:t>
            </a:r>
            <a:endParaRPr lang="en-PH" sz="1200" dirty="0">
              <a:solidFill>
                <a:srgbClr val="002060"/>
              </a:solidFill>
              <a:latin typeface="+mj-lt"/>
              <a:ea typeface="Aktiv Grotesk" panose="020B0504020202020204" pitchFamily="34" charset="0"/>
              <a:cs typeface="Aktiv Grotesk" panose="020B0504020202020204" pitchFamily="34" charset="0"/>
            </a:endParaRPr>
          </a:p>
        </p:txBody>
      </p:sp>
      <p:pic>
        <p:nvPicPr>
          <p:cNvPr id="1028" name="Picture 4" descr="Free Handshake SVG, PNG Icon, Symbol. Download Image.">
            <a:extLst>
              <a:ext uri="{FF2B5EF4-FFF2-40B4-BE49-F238E27FC236}">
                <a16:creationId xmlns:a16="http://schemas.microsoft.com/office/drawing/2014/main" id="{E6CDF195-80A9-4443-7AC6-8ED58AD67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89" y="2513902"/>
            <a:ext cx="820628" cy="723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94C76E-18E3-32AB-E954-ECE3B953902F}"/>
              </a:ext>
            </a:extLst>
          </p:cNvPr>
          <p:cNvSpPr txBox="1"/>
          <p:nvPr/>
        </p:nvSpPr>
        <p:spPr>
          <a:xfrm>
            <a:off x="1222286" y="2572221"/>
            <a:ext cx="4427263" cy="646331"/>
          </a:xfrm>
          <a:prstGeom prst="rect">
            <a:avLst/>
          </a:prstGeom>
          <a:noFill/>
        </p:spPr>
        <p:txBody>
          <a:bodyPr wrap="square" rtlCol="0">
            <a:spAutoFit/>
          </a:bodyPr>
          <a:lstStyle/>
          <a:p>
            <a:r>
              <a:rPr lang="en-PH" sz="1200" b="1" dirty="0">
                <a:solidFill>
                  <a:srgbClr val="002060"/>
                </a:solidFill>
                <a:latin typeface="Aktiv Grotesk Bold"/>
                <a:ea typeface="Aktiv Grotesk" panose="020B0504020202020204" pitchFamily="34" charset="0"/>
                <a:cs typeface="Aktiv Grotesk" panose="020B0504020202020204" pitchFamily="34" charset="0"/>
              </a:rPr>
              <a:t>Voluntary Participation- </a:t>
            </a:r>
            <a:r>
              <a:rPr lang="en-US" sz="1200" dirty="0">
                <a:solidFill>
                  <a:srgbClr val="002060"/>
                </a:solidFill>
                <a:latin typeface="Aktiv Grotesk Bold"/>
              </a:rPr>
              <a:t>All activities are </a:t>
            </a:r>
            <a:r>
              <a:rPr lang="en-US" sz="1200" b="1" dirty="0">
                <a:solidFill>
                  <a:srgbClr val="002060"/>
                </a:solidFill>
                <a:latin typeface="Aktiv Grotesk Bold"/>
              </a:rPr>
              <a:t>voluntary, not coercive</a:t>
            </a:r>
            <a:r>
              <a:rPr lang="en-US" sz="1200" dirty="0">
                <a:solidFill>
                  <a:srgbClr val="002060"/>
                </a:solidFill>
                <a:latin typeface="Aktiv Grotesk Bold"/>
              </a:rPr>
              <a:t> — participants may decline any activity without prejudice or consequence</a:t>
            </a:r>
            <a:r>
              <a:rPr lang="en-US" sz="1100" dirty="0"/>
              <a:t>.</a:t>
            </a:r>
            <a:endParaRPr lang="en-PH" sz="1100" dirty="0">
              <a:latin typeface="Aktiv Grotesk" panose="020B0504020202020204" pitchFamily="34" charset="0"/>
              <a:ea typeface="Aktiv Grotesk" panose="020B0504020202020204" pitchFamily="34" charset="0"/>
              <a:cs typeface="Aktiv Grotesk" panose="020B0504020202020204" pitchFamily="34" charset="0"/>
            </a:endParaRPr>
          </a:p>
        </p:txBody>
      </p:sp>
      <p:pic>
        <p:nvPicPr>
          <p:cNvPr id="1030" name="Picture 6" descr="Clouds - Free weather icons">
            <a:extLst>
              <a:ext uri="{FF2B5EF4-FFF2-40B4-BE49-F238E27FC236}">
                <a16:creationId xmlns:a16="http://schemas.microsoft.com/office/drawing/2014/main" id="{7CFEE9E5-BCD9-B51C-8FE8-6E4770AA3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72" y="3458023"/>
            <a:ext cx="890974" cy="837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10E9BDD-D25E-4D0E-4EBB-40C2AA0C3BFD}"/>
              </a:ext>
            </a:extLst>
          </p:cNvPr>
          <p:cNvSpPr txBox="1"/>
          <p:nvPr/>
        </p:nvSpPr>
        <p:spPr>
          <a:xfrm>
            <a:off x="1236123" y="3487318"/>
            <a:ext cx="4672920" cy="646331"/>
          </a:xfrm>
          <a:prstGeom prst="rect">
            <a:avLst/>
          </a:prstGeom>
          <a:noFill/>
        </p:spPr>
        <p:txBody>
          <a:bodyPr wrap="square" rtlCol="0">
            <a:spAutoFit/>
          </a:bodyPr>
          <a:lstStyle/>
          <a:p>
            <a:r>
              <a:rPr lang="en-PH" sz="1200" b="1" dirty="0">
                <a:solidFill>
                  <a:srgbClr val="002060"/>
                </a:solidFill>
                <a:latin typeface="Aktiv Grotesk Bold"/>
                <a:ea typeface="Aktiv Grotesk" panose="020B0504020202020204" pitchFamily="34" charset="0"/>
                <a:cs typeface="Aktiv Grotesk" panose="020B0504020202020204" pitchFamily="34" charset="0"/>
              </a:rPr>
              <a:t>Transparency and Information Sharing- </a:t>
            </a:r>
            <a:r>
              <a:rPr lang="en-US" sz="1200" dirty="0">
                <a:solidFill>
                  <a:srgbClr val="002060"/>
                </a:solidFill>
                <a:latin typeface="Aktiv Grotesk Bold"/>
              </a:rPr>
              <a:t>Open discussions are encouraged to ensure participants fully </a:t>
            </a:r>
            <a:r>
              <a:rPr lang="en-US" sz="1200" b="1" dirty="0">
                <a:solidFill>
                  <a:srgbClr val="002060"/>
                </a:solidFill>
                <a:latin typeface="Aktiv Grotesk Bold"/>
              </a:rPr>
              <a:t>understand the purpose, process, and expectations</a:t>
            </a:r>
            <a:r>
              <a:rPr lang="en-US" sz="1200" dirty="0">
                <a:solidFill>
                  <a:srgbClr val="002060"/>
                </a:solidFill>
                <a:latin typeface="Aktiv Grotesk Bold"/>
              </a:rPr>
              <a:t> of the activity.</a:t>
            </a:r>
            <a:endParaRPr lang="en-PH" sz="1200" dirty="0">
              <a:solidFill>
                <a:srgbClr val="002060"/>
              </a:solidFill>
              <a:latin typeface="Aktiv Grotesk Bold"/>
              <a:ea typeface="Aktiv Grotesk" panose="020B0504020202020204" pitchFamily="34" charset="0"/>
              <a:cs typeface="Aktiv Grotesk" panose="020B0504020202020204" pitchFamily="34" charset="0"/>
            </a:endParaRPr>
          </a:p>
        </p:txBody>
      </p:sp>
      <p:pic>
        <p:nvPicPr>
          <p:cNvPr id="1034" name="Picture 10" descr="Food safety - Free food and restaurant icons">
            <a:extLst>
              <a:ext uri="{FF2B5EF4-FFF2-40B4-BE49-F238E27FC236}">
                <a16:creationId xmlns:a16="http://schemas.microsoft.com/office/drawing/2014/main" id="{82B41440-0939-48E9-1D6F-AC2B198B2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398" y="1611522"/>
            <a:ext cx="970143" cy="7386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88DE5C-108E-547F-5B9C-964547405296}"/>
              </a:ext>
            </a:extLst>
          </p:cNvPr>
          <p:cNvSpPr txBox="1"/>
          <p:nvPr/>
        </p:nvSpPr>
        <p:spPr>
          <a:xfrm>
            <a:off x="7433295" y="1647871"/>
            <a:ext cx="3715351" cy="646331"/>
          </a:xfrm>
          <a:prstGeom prst="rect">
            <a:avLst/>
          </a:prstGeom>
          <a:noFill/>
        </p:spPr>
        <p:txBody>
          <a:bodyPr wrap="square" rtlCol="0">
            <a:spAutoFit/>
          </a:bodyPr>
          <a:lstStyle/>
          <a:p>
            <a:r>
              <a:rPr lang="en-PH" sz="1200" b="1" dirty="0">
                <a:latin typeface="Aktiv Grotesk Bold"/>
                <a:ea typeface="Aktiv Grotesk" panose="020B0504020202020204" pitchFamily="34" charset="0"/>
                <a:cs typeface="Aktiv Grotesk" panose="020B0504020202020204" pitchFamily="34" charset="0"/>
              </a:rPr>
              <a:t>Food and Health Safety- </a:t>
            </a:r>
            <a:r>
              <a:rPr lang="en-US" sz="1200" dirty="0">
                <a:latin typeface="Aktiv Grotesk Bold"/>
              </a:rPr>
              <a:t>We conduct </a:t>
            </a:r>
            <a:r>
              <a:rPr lang="en-US" sz="1200" b="1" dirty="0">
                <a:latin typeface="Aktiv Grotesk Bold"/>
              </a:rPr>
              <a:t>pre-event surveys</a:t>
            </a:r>
            <a:r>
              <a:rPr lang="en-US" sz="1200" dirty="0">
                <a:latin typeface="Aktiv Grotesk Bold"/>
              </a:rPr>
              <a:t> on food restrictions and allergies to ensure safe meal planning</a:t>
            </a:r>
            <a:r>
              <a:rPr lang="en-US" sz="1100" dirty="0">
                <a:latin typeface="Aktiv Grotesk Bold"/>
              </a:rPr>
              <a:t>.</a:t>
            </a:r>
            <a:endParaRPr lang="en-PH" sz="1100" dirty="0">
              <a:latin typeface="Aktiv Grotesk Bold"/>
              <a:ea typeface="Aktiv Grotesk" panose="020B0504020202020204" pitchFamily="34" charset="0"/>
              <a:cs typeface="Aktiv Grotesk" panose="020B0504020202020204" pitchFamily="34" charset="0"/>
            </a:endParaRPr>
          </a:p>
        </p:txBody>
      </p:sp>
      <p:pic>
        <p:nvPicPr>
          <p:cNvPr id="1038" name="Picture 14" descr="Hard Hats - Explore Robust &amp; Durable Safety Hat Designs Online">
            <a:extLst>
              <a:ext uri="{FF2B5EF4-FFF2-40B4-BE49-F238E27FC236}">
                <a16:creationId xmlns:a16="http://schemas.microsoft.com/office/drawing/2014/main" id="{148E5C2F-7C2D-1FD2-BA9F-56EC387905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912" y="2767180"/>
            <a:ext cx="820629" cy="9036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0B5F40E-CE77-2142-6CB5-E5D3D6396ED9}"/>
              </a:ext>
            </a:extLst>
          </p:cNvPr>
          <p:cNvSpPr txBox="1"/>
          <p:nvPr/>
        </p:nvSpPr>
        <p:spPr>
          <a:xfrm>
            <a:off x="7467261" y="2895386"/>
            <a:ext cx="3768634" cy="646331"/>
          </a:xfrm>
          <a:prstGeom prst="rect">
            <a:avLst/>
          </a:prstGeom>
          <a:noFill/>
        </p:spPr>
        <p:txBody>
          <a:bodyPr wrap="square" rtlCol="0">
            <a:spAutoFit/>
          </a:bodyPr>
          <a:lstStyle/>
          <a:p>
            <a:r>
              <a:rPr lang="en-PH" sz="1200" b="1" dirty="0">
                <a:latin typeface="Aktiv Grotesk Bold"/>
                <a:ea typeface="Aktiv Grotesk" panose="020B0504020202020204" pitchFamily="34" charset="0"/>
                <a:cs typeface="Aktiv Grotesk" panose="020B0504020202020204" pitchFamily="34" charset="0"/>
              </a:rPr>
              <a:t>Health Preparedness- </a:t>
            </a:r>
            <a:r>
              <a:rPr lang="en-US" sz="1200" dirty="0">
                <a:latin typeface="Aktiv Grotesk Bold"/>
              </a:rPr>
              <a:t>First aid kits and basic medicines are always available at every venue for immediate response to minor incidents.</a:t>
            </a:r>
            <a:endParaRPr lang="en-PH" sz="1200" dirty="0">
              <a:latin typeface="Aktiv Grotesk Bold"/>
              <a:ea typeface="Aktiv Grotesk" panose="020B0504020202020204" pitchFamily="34" charset="0"/>
              <a:cs typeface="Aktiv Grotesk" panose="020B0504020202020204" pitchFamily="34" charset="0"/>
            </a:endParaRPr>
          </a:p>
        </p:txBody>
      </p:sp>
      <p:pic>
        <p:nvPicPr>
          <p:cNvPr id="1040" name="Picture 16" descr="Research - Free education icons">
            <a:extLst>
              <a:ext uri="{FF2B5EF4-FFF2-40B4-BE49-F238E27FC236}">
                <a16:creationId xmlns:a16="http://schemas.microsoft.com/office/drawing/2014/main" id="{95417683-F259-07AB-8FEB-7EBAD681CF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6287" y="4143789"/>
            <a:ext cx="890974" cy="6281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F040859-7790-9776-152E-D36A5FED86BF}"/>
              </a:ext>
            </a:extLst>
          </p:cNvPr>
          <p:cNvSpPr txBox="1"/>
          <p:nvPr/>
        </p:nvSpPr>
        <p:spPr>
          <a:xfrm>
            <a:off x="7611394" y="4266741"/>
            <a:ext cx="3768635" cy="646331"/>
          </a:xfrm>
          <a:prstGeom prst="rect">
            <a:avLst/>
          </a:prstGeom>
          <a:noFill/>
        </p:spPr>
        <p:txBody>
          <a:bodyPr wrap="square" rtlCol="0">
            <a:spAutoFit/>
          </a:bodyPr>
          <a:lstStyle/>
          <a:p>
            <a:r>
              <a:rPr lang="en-PH" sz="1200" b="1" dirty="0">
                <a:latin typeface="Aktiv Grotesk Bold"/>
                <a:ea typeface="Aktiv Grotesk" panose="020B0504020202020204" pitchFamily="34" charset="0"/>
                <a:cs typeface="Aktiv Grotesk" panose="020B0504020202020204" pitchFamily="34" charset="0"/>
              </a:rPr>
              <a:t>Age-Appropriate Modules- </a:t>
            </a:r>
            <a:r>
              <a:rPr lang="en-US" sz="1200" dirty="0">
                <a:latin typeface="Aktiv Grotesk Bold"/>
              </a:rPr>
              <a:t>Activity content and modules are </a:t>
            </a:r>
            <a:r>
              <a:rPr lang="en-US" sz="1200" b="1" dirty="0">
                <a:latin typeface="Aktiv Grotesk Bold"/>
              </a:rPr>
              <a:t>tailored to the age and developmental level</a:t>
            </a:r>
            <a:r>
              <a:rPr lang="en-US" sz="1200" dirty="0">
                <a:latin typeface="Aktiv Grotesk Bold"/>
              </a:rPr>
              <a:t> of participants.</a:t>
            </a:r>
            <a:endParaRPr lang="en-PH" sz="1200" dirty="0">
              <a:latin typeface="Aktiv Grotesk Bold"/>
              <a:ea typeface="Aktiv Grotesk" panose="020B0504020202020204" pitchFamily="34" charset="0"/>
              <a:cs typeface="Aktiv Grotesk" panose="020B0504020202020204" pitchFamily="34" charset="0"/>
            </a:endParaRPr>
          </a:p>
        </p:txBody>
      </p:sp>
      <p:sp>
        <p:nvSpPr>
          <p:cNvPr id="18" name="TextBox 17">
            <a:extLst>
              <a:ext uri="{FF2B5EF4-FFF2-40B4-BE49-F238E27FC236}">
                <a16:creationId xmlns:a16="http://schemas.microsoft.com/office/drawing/2014/main" id="{3A59F095-2EDC-3D5F-0282-8EB96D308536}"/>
              </a:ext>
            </a:extLst>
          </p:cNvPr>
          <p:cNvSpPr txBox="1"/>
          <p:nvPr/>
        </p:nvSpPr>
        <p:spPr>
          <a:xfrm>
            <a:off x="1138259" y="4574158"/>
            <a:ext cx="4704275" cy="738664"/>
          </a:xfrm>
          <a:prstGeom prst="rect">
            <a:avLst/>
          </a:prstGeom>
          <a:noFill/>
        </p:spPr>
        <p:txBody>
          <a:bodyPr wrap="square" rtlCol="0">
            <a:spAutoFit/>
          </a:bodyPr>
          <a:lstStyle/>
          <a:p>
            <a:r>
              <a:rPr lang="en-PH" sz="1200" b="1" dirty="0">
                <a:latin typeface="Aktiv Grotesk Bold"/>
                <a:ea typeface="Aktiv Grotesk" panose="020B0504020202020204" pitchFamily="34" charset="0"/>
                <a:cs typeface="Aktiv Grotesk" panose="020B0504020202020204" pitchFamily="34" charset="0"/>
              </a:rPr>
              <a:t>Child-Friendly Communication- </a:t>
            </a:r>
            <a:r>
              <a:rPr lang="en-US" sz="1200" dirty="0">
                <a:latin typeface="Aktiv Grotesk Bold"/>
              </a:rPr>
              <a:t>We use </a:t>
            </a:r>
            <a:r>
              <a:rPr lang="en-US" sz="1200" b="1" dirty="0">
                <a:latin typeface="Aktiv Grotesk Bold"/>
              </a:rPr>
              <a:t>friendly, inclusive language</a:t>
            </a:r>
            <a:r>
              <a:rPr lang="en-US" sz="1200" dirty="0">
                <a:latin typeface="Aktiv Grotesk Bold"/>
              </a:rPr>
              <a:t> and local dialects to ensure comfort, understanding, and participation.</a:t>
            </a:r>
          </a:p>
          <a:p>
            <a:pPr algn="l"/>
            <a:endParaRPr lang="en-PH" dirty="0">
              <a:latin typeface="Aktiv Grotesk" panose="020B0504020202020204" pitchFamily="34" charset="0"/>
              <a:ea typeface="Aktiv Grotesk" panose="020B0504020202020204" pitchFamily="34" charset="0"/>
              <a:cs typeface="Aktiv Grotesk" panose="020B0504020202020204" pitchFamily="34" charset="0"/>
            </a:endParaRPr>
          </a:p>
        </p:txBody>
      </p:sp>
      <p:pic>
        <p:nvPicPr>
          <p:cNvPr id="1048" name="Picture 24" descr="Cough Generic Outline Color icon | Freepik">
            <a:extLst>
              <a:ext uri="{FF2B5EF4-FFF2-40B4-BE49-F238E27FC236}">
                <a16:creationId xmlns:a16="http://schemas.microsoft.com/office/drawing/2014/main" id="{2279DF05-5ACB-6107-2912-A6CA505B7C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278" y="4457880"/>
            <a:ext cx="949845" cy="82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7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3441D29-75DE-B044-8B5D-D846BC8C06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658682" y="1460179"/>
            <a:ext cx="1025178" cy="961395"/>
          </a:xfrm>
          <a:prstGeom prst="rect">
            <a:avLst/>
          </a:prstGeom>
        </p:spPr>
      </p:pic>
      <p:pic>
        <p:nvPicPr>
          <p:cNvPr id="46" name="Picture 45">
            <a:extLst>
              <a:ext uri="{FF2B5EF4-FFF2-40B4-BE49-F238E27FC236}">
                <a16:creationId xmlns:a16="http://schemas.microsoft.com/office/drawing/2014/main" id="{ED9E7AD1-1AF1-1140-9D24-6B41C65B62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643613" y="2362042"/>
            <a:ext cx="1025179" cy="1014278"/>
          </a:xfrm>
          <a:prstGeom prst="rect">
            <a:avLst/>
          </a:prstGeom>
        </p:spPr>
      </p:pic>
      <p:pic>
        <p:nvPicPr>
          <p:cNvPr id="47" name="Picture 46">
            <a:extLst>
              <a:ext uri="{FF2B5EF4-FFF2-40B4-BE49-F238E27FC236}">
                <a16:creationId xmlns:a16="http://schemas.microsoft.com/office/drawing/2014/main" id="{D5AF1951-016E-8649-ABC6-D8FE9747CC7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641429" y="3264531"/>
            <a:ext cx="1025179" cy="1014278"/>
          </a:xfrm>
          <a:prstGeom prst="rect">
            <a:avLst/>
          </a:prstGeom>
        </p:spPr>
      </p:pic>
      <p:sp>
        <p:nvSpPr>
          <p:cNvPr id="4" name="Rectangle 3">
            <a:extLst>
              <a:ext uri="{FF2B5EF4-FFF2-40B4-BE49-F238E27FC236}">
                <a16:creationId xmlns:a16="http://schemas.microsoft.com/office/drawing/2014/main" id="{6CD46169-746F-4DC5-B840-A474CC4B3176}"/>
              </a:ext>
            </a:extLst>
          </p:cNvPr>
          <p:cNvSpPr/>
          <p:nvPr/>
        </p:nvSpPr>
        <p:spPr>
          <a:xfrm>
            <a:off x="830408" y="1680797"/>
            <a:ext cx="648000" cy="523220"/>
          </a:xfrm>
          <a:prstGeom prst="rect">
            <a:avLst/>
          </a:prstGeom>
        </p:spPr>
        <p:txBody>
          <a:bodyPr wrap="square">
            <a:spAutoFit/>
          </a:bodyPr>
          <a:lstStyle/>
          <a:p>
            <a:pPr algn="ctr"/>
            <a:r>
              <a:rPr lang="en-GB" sz="2800" b="1" dirty="0">
                <a:solidFill>
                  <a:schemeClr val="bg1"/>
                </a:solidFill>
                <a:latin typeface="Aktiv Grotesk Bold"/>
              </a:rPr>
              <a:t>01</a:t>
            </a:r>
          </a:p>
        </p:txBody>
      </p:sp>
      <p:sp>
        <p:nvSpPr>
          <p:cNvPr id="7" name="Rectangle 6">
            <a:extLst>
              <a:ext uri="{FF2B5EF4-FFF2-40B4-BE49-F238E27FC236}">
                <a16:creationId xmlns:a16="http://schemas.microsoft.com/office/drawing/2014/main" id="{1F9DF232-332F-4B06-9219-078ABD257605}"/>
              </a:ext>
            </a:extLst>
          </p:cNvPr>
          <p:cNvSpPr/>
          <p:nvPr/>
        </p:nvSpPr>
        <p:spPr>
          <a:xfrm>
            <a:off x="1671713" y="1617710"/>
            <a:ext cx="6702806" cy="646331"/>
          </a:xfrm>
          <a:prstGeom prst="rect">
            <a:avLst/>
          </a:prstGeom>
        </p:spPr>
        <p:txBody>
          <a:bodyPr wrap="square">
            <a:spAutoFit/>
          </a:bodyPr>
          <a:lstStyle/>
          <a:p>
            <a:r>
              <a:rPr lang="en-US" b="1" dirty="0"/>
              <a:t>Participant–staff ratios</a:t>
            </a:r>
            <a:r>
              <a:rPr lang="en-US" dirty="0"/>
              <a:t> are monitored to ensure adequate supervision</a:t>
            </a:r>
            <a:r>
              <a:rPr lang="en-US" sz="1400" dirty="0"/>
              <a:t>.</a:t>
            </a:r>
            <a:endParaRPr lang="en-GB" sz="1400" dirty="0">
              <a:latin typeface="Aktiv Grotesk" panose="020B0504020202020204" pitchFamily="34" charset="0"/>
            </a:endParaRPr>
          </a:p>
        </p:txBody>
      </p:sp>
      <p:sp>
        <p:nvSpPr>
          <p:cNvPr id="12" name="Rectangle 11">
            <a:extLst>
              <a:ext uri="{FF2B5EF4-FFF2-40B4-BE49-F238E27FC236}">
                <a16:creationId xmlns:a16="http://schemas.microsoft.com/office/drawing/2014/main" id="{536DF266-B110-414A-80D4-4F3DFEBE5B23}"/>
              </a:ext>
            </a:extLst>
          </p:cNvPr>
          <p:cNvSpPr/>
          <p:nvPr/>
        </p:nvSpPr>
        <p:spPr>
          <a:xfrm>
            <a:off x="568206" y="246844"/>
            <a:ext cx="7883068" cy="707886"/>
          </a:xfrm>
          <a:prstGeom prst="rect">
            <a:avLst/>
          </a:prstGeom>
        </p:spPr>
        <p:txBody>
          <a:bodyPr wrap="square">
            <a:spAutoFit/>
          </a:bodyPr>
          <a:lstStyle/>
          <a:p>
            <a:r>
              <a:rPr lang="en-PH" sz="4000" b="1" dirty="0"/>
              <a:t>Risk Mitigation Measures</a:t>
            </a:r>
            <a:endParaRPr lang="en-GB" sz="4000" b="1" dirty="0">
              <a:latin typeface="Aktiv Grotesk Medium" panose="020B0504020202020204" pitchFamily="34" charset="0"/>
            </a:endParaRPr>
          </a:p>
        </p:txBody>
      </p:sp>
      <p:sp>
        <p:nvSpPr>
          <p:cNvPr id="19" name="Rectangle 18">
            <a:extLst>
              <a:ext uri="{FF2B5EF4-FFF2-40B4-BE49-F238E27FC236}">
                <a16:creationId xmlns:a16="http://schemas.microsoft.com/office/drawing/2014/main" id="{3CA84DC4-EACD-AE40-A216-4EAD02783DDE}"/>
              </a:ext>
            </a:extLst>
          </p:cNvPr>
          <p:cNvSpPr/>
          <p:nvPr/>
        </p:nvSpPr>
        <p:spPr>
          <a:xfrm>
            <a:off x="805477" y="2607293"/>
            <a:ext cx="648000" cy="523220"/>
          </a:xfrm>
          <a:prstGeom prst="rect">
            <a:avLst/>
          </a:prstGeom>
        </p:spPr>
        <p:txBody>
          <a:bodyPr wrap="square">
            <a:spAutoFit/>
          </a:bodyPr>
          <a:lstStyle/>
          <a:p>
            <a:pPr algn="ctr"/>
            <a:r>
              <a:rPr lang="en-GB" sz="2800" b="1" dirty="0">
                <a:solidFill>
                  <a:schemeClr val="bg1"/>
                </a:solidFill>
                <a:latin typeface="Aktiv Grotesk Bold"/>
              </a:rPr>
              <a:t>02</a:t>
            </a:r>
          </a:p>
        </p:txBody>
      </p:sp>
      <p:sp>
        <p:nvSpPr>
          <p:cNvPr id="21" name="Rectangle 20">
            <a:extLst>
              <a:ext uri="{FF2B5EF4-FFF2-40B4-BE49-F238E27FC236}">
                <a16:creationId xmlns:a16="http://schemas.microsoft.com/office/drawing/2014/main" id="{AEC80E08-2444-0540-A27F-7D0761917B61}"/>
              </a:ext>
            </a:extLst>
          </p:cNvPr>
          <p:cNvSpPr/>
          <p:nvPr/>
        </p:nvSpPr>
        <p:spPr>
          <a:xfrm>
            <a:off x="814950" y="3514421"/>
            <a:ext cx="648000" cy="523220"/>
          </a:xfrm>
          <a:prstGeom prst="rect">
            <a:avLst/>
          </a:prstGeom>
        </p:spPr>
        <p:txBody>
          <a:bodyPr wrap="square">
            <a:spAutoFit/>
          </a:bodyPr>
          <a:lstStyle/>
          <a:p>
            <a:pPr algn="ctr"/>
            <a:r>
              <a:rPr lang="en-GB" sz="2800" b="1" dirty="0">
                <a:solidFill>
                  <a:schemeClr val="bg1"/>
                </a:solidFill>
                <a:latin typeface="Aktiv Grotesk Bold"/>
              </a:rPr>
              <a:t>03</a:t>
            </a:r>
          </a:p>
        </p:txBody>
      </p:sp>
      <p:sp>
        <p:nvSpPr>
          <p:cNvPr id="29" name="Slide Number Placeholder 2">
            <a:extLst>
              <a:ext uri="{FF2B5EF4-FFF2-40B4-BE49-F238E27FC236}">
                <a16:creationId xmlns:a16="http://schemas.microsoft.com/office/drawing/2014/main" id="{B73E3D5F-8A7E-654B-A16E-81C503942C55}"/>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19</a:t>
            </a:fld>
            <a:endParaRPr lang="en-GB"/>
          </a:p>
        </p:txBody>
      </p:sp>
      <p:pic>
        <p:nvPicPr>
          <p:cNvPr id="11" name="Picture Placeholder 10" descr="A picture containing person, little, young, indoor&#10;&#10;Description automatically generated">
            <a:extLst>
              <a:ext uri="{FF2B5EF4-FFF2-40B4-BE49-F238E27FC236}">
                <a16:creationId xmlns:a16="http://schemas.microsoft.com/office/drawing/2014/main" id="{3CE097CD-9DBF-064A-A049-1E63F36F6235}"/>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a:stretch/>
        </p:blipFill>
        <p:spPr>
          <a:xfrm>
            <a:off x="8972550" y="0"/>
            <a:ext cx="3219450" cy="6858000"/>
          </a:xfrm>
        </p:spPr>
      </p:pic>
      <p:sp>
        <p:nvSpPr>
          <p:cNvPr id="3" name="TextBox 2">
            <a:extLst>
              <a:ext uri="{FF2B5EF4-FFF2-40B4-BE49-F238E27FC236}">
                <a16:creationId xmlns:a16="http://schemas.microsoft.com/office/drawing/2014/main" id="{B863E33B-2451-BDA2-ECAD-4B61F0B387F2}"/>
              </a:ext>
            </a:extLst>
          </p:cNvPr>
          <p:cNvSpPr txBox="1"/>
          <p:nvPr/>
        </p:nvSpPr>
        <p:spPr>
          <a:xfrm>
            <a:off x="717818" y="979671"/>
            <a:ext cx="6097836" cy="369332"/>
          </a:xfrm>
          <a:prstGeom prst="rect">
            <a:avLst/>
          </a:prstGeom>
          <a:noFill/>
        </p:spPr>
        <p:txBody>
          <a:bodyPr wrap="square">
            <a:spAutoFit/>
          </a:bodyPr>
          <a:lstStyle/>
          <a:p>
            <a:r>
              <a:rPr lang="en-PH" dirty="0"/>
              <a:t>Creating a Safe Environment</a:t>
            </a:r>
          </a:p>
        </p:txBody>
      </p:sp>
      <p:sp>
        <p:nvSpPr>
          <p:cNvPr id="6" name="TextBox 5">
            <a:extLst>
              <a:ext uri="{FF2B5EF4-FFF2-40B4-BE49-F238E27FC236}">
                <a16:creationId xmlns:a16="http://schemas.microsoft.com/office/drawing/2014/main" id="{2E6196C6-8ABB-C7B4-C709-466543AB87EA}"/>
              </a:ext>
            </a:extLst>
          </p:cNvPr>
          <p:cNvSpPr txBox="1"/>
          <p:nvPr/>
        </p:nvSpPr>
        <p:spPr>
          <a:xfrm>
            <a:off x="1678651" y="2534685"/>
            <a:ext cx="6097836" cy="646331"/>
          </a:xfrm>
          <a:prstGeom prst="rect">
            <a:avLst/>
          </a:prstGeom>
          <a:noFill/>
        </p:spPr>
        <p:txBody>
          <a:bodyPr wrap="square">
            <a:spAutoFit/>
          </a:bodyPr>
          <a:lstStyle/>
          <a:p>
            <a:r>
              <a:rPr lang="en-US" b="1" dirty="0"/>
              <a:t>Separate accommodation and sanitation facilities</a:t>
            </a:r>
            <a:r>
              <a:rPr lang="en-US" dirty="0"/>
              <a:t> for boys and girls.</a:t>
            </a:r>
            <a:endParaRPr lang="en-PH" dirty="0"/>
          </a:p>
        </p:txBody>
      </p:sp>
      <p:sp>
        <p:nvSpPr>
          <p:cNvPr id="9" name="TextBox 8">
            <a:extLst>
              <a:ext uri="{FF2B5EF4-FFF2-40B4-BE49-F238E27FC236}">
                <a16:creationId xmlns:a16="http://schemas.microsoft.com/office/drawing/2014/main" id="{C2225725-A25B-A560-6D87-F2A09EE245BA}"/>
              </a:ext>
            </a:extLst>
          </p:cNvPr>
          <p:cNvSpPr txBox="1"/>
          <p:nvPr/>
        </p:nvSpPr>
        <p:spPr>
          <a:xfrm>
            <a:off x="1678651" y="3444515"/>
            <a:ext cx="6097836" cy="646331"/>
          </a:xfrm>
          <a:prstGeom prst="rect">
            <a:avLst/>
          </a:prstGeom>
          <a:noFill/>
        </p:spPr>
        <p:txBody>
          <a:bodyPr wrap="square">
            <a:spAutoFit/>
          </a:bodyPr>
          <a:lstStyle/>
          <a:p>
            <a:r>
              <a:rPr lang="en-US" b="1" dirty="0"/>
              <a:t>Emergency protocols</a:t>
            </a:r>
            <a:r>
              <a:rPr lang="en-US" dirty="0"/>
              <a:t> (health, transport, contact tracing, etc.) are in place.</a:t>
            </a:r>
            <a:endParaRPr lang="en-PH" dirty="0"/>
          </a:p>
        </p:txBody>
      </p:sp>
      <p:sp>
        <p:nvSpPr>
          <p:cNvPr id="13" name="TextBox 12">
            <a:extLst>
              <a:ext uri="{FF2B5EF4-FFF2-40B4-BE49-F238E27FC236}">
                <a16:creationId xmlns:a16="http://schemas.microsoft.com/office/drawing/2014/main" id="{A8532928-CA51-08A2-9A97-26A040D5780D}"/>
              </a:ext>
            </a:extLst>
          </p:cNvPr>
          <p:cNvSpPr txBox="1"/>
          <p:nvPr/>
        </p:nvSpPr>
        <p:spPr>
          <a:xfrm>
            <a:off x="1655679" y="4355903"/>
            <a:ext cx="6097836" cy="646331"/>
          </a:xfrm>
          <a:prstGeom prst="rect">
            <a:avLst/>
          </a:prstGeom>
          <a:noFill/>
        </p:spPr>
        <p:txBody>
          <a:bodyPr wrap="square">
            <a:spAutoFit/>
          </a:bodyPr>
          <a:lstStyle/>
          <a:p>
            <a:r>
              <a:rPr lang="en-US" b="1" dirty="0"/>
              <a:t>Partner vetting</a:t>
            </a:r>
            <a:r>
              <a:rPr lang="en-US" dirty="0"/>
              <a:t> – all external facilitators and organizations undergo safeguarding screening.</a:t>
            </a:r>
            <a:endParaRPr lang="en-PH" dirty="0"/>
          </a:p>
        </p:txBody>
      </p:sp>
      <p:sp>
        <p:nvSpPr>
          <p:cNvPr id="15" name="TextBox 14">
            <a:extLst>
              <a:ext uri="{FF2B5EF4-FFF2-40B4-BE49-F238E27FC236}">
                <a16:creationId xmlns:a16="http://schemas.microsoft.com/office/drawing/2014/main" id="{4CCF32A0-D487-C9F2-4F7C-F3A57600A7ED}"/>
              </a:ext>
            </a:extLst>
          </p:cNvPr>
          <p:cNvSpPr txBox="1"/>
          <p:nvPr/>
        </p:nvSpPr>
        <p:spPr>
          <a:xfrm>
            <a:off x="1678651" y="5240290"/>
            <a:ext cx="6097836" cy="646331"/>
          </a:xfrm>
          <a:prstGeom prst="rect">
            <a:avLst/>
          </a:prstGeom>
          <a:noFill/>
        </p:spPr>
        <p:txBody>
          <a:bodyPr wrap="square">
            <a:spAutoFit/>
          </a:bodyPr>
          <a:lstStyle/>
          <a:p>
            <a:r>
              <a:rPr lang="en-US" b="1" dirty="0"/>
              <a:t>Monitoring team</a:t>
            </a:r>
            <a:r>
              <a:rPr lang="en-US" dirty="0"/>
              <a:t> ensures child-friendly spaces throughout the event.</a:t>
            </a:r>
            <a:endParaRPr lang="en-PH" dirty="0"/>
          </a:p>
        </p:txBody>
      </p:sp>
      <p:pic>
        <p:nvPicPr>
          <p:cNvPr id="16" name="Picture 15">
            <a:extLst>
              <a:ext uri="{FF2B5EF4-FFF2-40B4-BE49-F238E27FC236}">
                <a16:creationId xmlns:a16="http://schemas.microsoft.com/office/drawing/2014/main" id="{9D9FD978-F430-9909-D9A3-78923E89B66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644717" y="4148218"/>
            <a:ext cx="1025179" cy="1014278"/>
          </a:xfrm>
          <a:prstGeom prst="rect">
            <a:avLst/>
          </a:prstGeom>
        </p:spPr>
      </p:pic>
      <p:pic>
        <p:nvPicPr>
          <p:cNvPr id="17" name="Picture 16">
            <a:extLst>
              <a:ext uri="{FF2B5EF4-FFF2-40B4-BE49-F238E27FC236}">
                <a16:creationId xmlns:a16="http://schemas.microsoft.com/office/drawing/2014/main" id="{B25C3795-0450-D8DE-384F-C1E79C8453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641428" y="5042693"/>
            <a:ext cx="1025179" cy="1014278"/>
          </a:xfrm>
          <a:prstGeom prst="rect">
            <a:avLst/>
          </a:prstGeom>
        </p:spPr>
      </p:pic>
      <p:sp>
        <p:nvSpPr>
          <p:cNvPr id="20" name="TextBox 19">
            <a:extLst>
              <a:ext uri="{FF2B5EF4-FFF2-40B4-BE49-F238E27FC236}">
                <a16:creationId xmlns:a16="http://schemas.microsoft.com/office/drawing/2014/main" id="{1CEA50C9-5A82-2AA3-4D5A-6CEC2A48F9CC}"/>
              </a:ext>
            </a:extLst>
          </p:cNvPr>
          <p:cNvSpPr txBox="1"/>
          <p:nvPr/>
        </p:nvSpPr>
        <p:spPr>
          <a:xfrm>
            <a:off x="783041" y="4389359"/>
            <a:ext cx="612000" cy="523220"/>
          </a:xfrm>
          <a:prstGeom prst="rect">
            <a:avLst/>
          </a:prstGeom>
          <a:noFill/>
        </p:spPr>
        <p:txBody>
          <a:bodyPr wrap="square">
            <a:spAutoFit/>
          </a:bodyPr>
          <a:lstStyle/>
          <a:p>
            <a:pPr algn="ctr"/>
            <a:r>
              <a:rPr lang="en-GB" sz="2800" b="1" dirty="0">
                <a:solidFill>
                  <a:schemeClr val="bg1"/>
                </a:solidFill>
                <a:latin typeface="Aktiv Grotesk Bold"/>
              </a:rPr>
              <a:t>04</a:t>
            </a:r>
          </a:p>
        </p:txBody>
      </p:sp>
      <p:sp>
        <p:nvSpPr>
          <p:cNvPr id="23" name="TextBox 22">
            <a:extLst>
              <a:ext uri="{FF2B5EF4-FFF2-40B4-BE49-F238E27FC236}">
                <a16:creationId xmlns:a16="http://schemas.microsoft.com/office/drawing/2014/main" id="{F05CCDF9-BB4C-AFFA-FAC8-FAC7FA983061}"/>
              </a:ext>
            </a:extLst>
          </p:cNvPr>
          <p:cNvSpPr txBox="1"/>
          <p:nvPr/>
        </p:nvSpPr>
        <p:spPr>
          <a:xfrm>
            <a:off x="765041" y="5300624"/>
            <a:ext cx="648000" cy="523220"/>
          </a:xfrm>
          <a:prstGeom prst="rect">
            <a:avLst/>
          </a:prstGeom>
          <a:noFill/>
        </p:spPr>
        <p:txBody>
          <a:bodyPr wrap="square">
            <a:spAutoFit/>
          </a:bodyPr>
          <a:lstStyle/>
          <a:p>
            <a:pPr algn="ctr"/>
            <a:r>
              <a:rPr lang="en-GB" sz="2800" b="1" dirty="0">
                <a:solidFill>
                  <a:schemeClr val="bg1"/>
                </a:solidFill>
                <a:latin typeface="Aktiv Grotesk Bold"/>
              </a:rPr>
              <a:t>05</a:t>
            </a:r>
          </a:p>
        </p:txBody>
      </p:sp>
    </p:spTree>
    <p:extLst>
      <p:ext uri="{BB962C8B-B14F-4D97-AF65-F5344CB8AC3E}">
        <p14:creationId xmlns:p14="http://schemas.microsoft.com/office/powerpoint/2010/main" val="188973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C330-5266-C463-C33A-F1508FEF6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B7E42-73A6-0131-EC71-A4BFBEC63FD6}"/>
              </a:ext>
            </a:extLst>
          </p:cNvPr>
          <p:cNvSpPr>
            <a:spLocks noGrp="1"/>
          </p:cNvSpPr>
          <p:nvPr>
            <p:ph type="title"/>
          </p:nvPr>
        </p:nvSpPr>
        <p:spPr>
          <a:xfrm>
            <a:off x="699654" y="269961"/>
            <a:ext cx="10825596" cy="828000"/>
          </a:xfrm>
        </p:spPr>
        <p:txBody>
          <a:bodyPr>
            <a:noAutofit/>
          </a:bodyPr>
          <a:lstStyle/>
          <a:p>
            <a:pPr lvl="0">
              <a:lnSpc>
                <a:spcPct val="100000"/>
              </a:lnSpc>
            </a:pPr>
            <a:r>
              <a:rPr lang="en-GB" sz="2800" dirty="0"/>
              <a:t>Safeguarding children and young people participating in events</a:t>
            </a:r>
            <a:br>
              <a:rPr lang="en-GB" sz="2800" dirty="0"/>
            </a:br>
            <a:r>
              <a:rPr lang="en-GB" sz="2800" dirty="0"/>
              <a:t>SOS Children’s Villages</a:t>
            </a:r>
          </a:p>
        </p:txBody>
      </p:sp>
      <p:sp>
        <p:nvSpPr>
          <p:cNvPr id="4" name="TextBox 3">
            <a:extLst>
              <a:ext uri="{FF2B5EF4-FFF2-40B4-BE49-F238E27FC236}">
                <a16:creationId xmlns:a16="http://schemas.microsoft.com/office/drawing/2014/main" id="{BD0F35CA-39A1-E31B-189D-19D144F4F344}"/>
              </a:ext>
            </a:extLst>
          </p:cNvPr>
          <p:cNvSpPr txBox="1"/>
          <p:nvPr/>
        </p:nvSpPr>
        <p:spPr>
          <a:xfrm>
            <a:off x="699655" y="1307511"/>
            <a:ext cx="10825596" cy="400110"/>
          </a:xfrm>
          <a:prstGeom prst="rect">
            <a:avLst/>
          </a:prstGeom>
          <a:noFill/>
        </p:spPr>
        <p:txBody>
          <a:bodyPr wrap="square" rtlCol="0">
            <a:spAutoFit/>
          </a:bodyPr>
          <a:lstStyle/>
          <a:p>
            <a:pPr algn="l"/>
            <a:r>
              <a:rPr lang="en-GB" sz="2000" b="1" dirty="0">
                <a:latin typeface="Aktiv Grotesk" panose="020B0504020202020204" pitchFamily="34" charset="0"/>
                <a:ea typeface="Aktiv Grotesk" panose="020B0504020202020204" pitchFamily="34" charset="0"/>
                <a:cs typeface="Aktiv Grotesk" panose="020B0504020202020204" pitchFamily="34" charset="0"/>
              </a:rPr>
              <a:t>Presenters</a:t>
            </a:r>
          </a:p>
        </p:txBody>
      </p:sp>
      <p:pic>
        <p:nvPicPr>
          <p:cNvPr id="3" name="Imagen 38">
            <a:extLst>
              <a:ext uri="{FF2B5EF4-FFF2-40B4-BE49-F238E27FC236}">
                <a16:creationId xmlns:a16="http://schemas.microsoft.com/office/drawing/2014/main" id="{833F6D34-F231-73AB-4406-BDAFB3C01179}"/>
              </a:ext>
            </a:extLst>
          </p:cNvPr>
          <p:cNvPicPr>
            <a:picLocks noChangeAspect="1"/>
          </p:cNvPicPr>
          <p:nvPr/>
        </p:nvPicPr>
        <p:blipFill>
          <a:blip r:embed="rId2"/>
          <a:stretch>
            <a:fillRect/>
          </a:stretch>
        </p:blipFill>
        <p:spPr>
          <a:xfrm>
            <a:off x="8081150" y="6459130"/>
            <a:ext cx="3695399" cy="257818"/>
          </a:xfrm>
          <a:prstGeom prst="rect">
            <a:avLst/>
          </a:prstGeom>
        </p:spPr>
      </p:pic>
      <p:sp>
        <p:nvSpPr>
          <p:cNvPr id="5" name="TextBox 4">
            <a:extLst>
              <a:ext uri="{FF2B5EF4-FFF2-40B4-BE49-F238E27FC236}">
                <a16:creationId xmlns:a16="http://schemas.microsoft.com/office/drawing/2014/main" id="{2818201E-1972-4C07-026B-814566A1EA38}"/>
              </a:ext>
            </a:extLst>
          </p:cNvPr>
          <p:cNvSpPr txBox="1"/>
          <p:nvPr/>
        </p:nvSpPr>
        <p:spPr>
          <a:xfrm>
            <a:off x="699654" y="2081828"/>
            <a:ext cx="5860473" cy="923330"/>
          </a:xfrm>
          <a:prstGeom prst="rect">
            <a:avLst/>
          </a:prstGeom>
          <a:noFill/>
        </p:spPr>
        <p:txBody>
          <a:bodyPr wrap="square" rtlCol="0">
            <a:spAutoFit/>
          </a:bodyPr>
          <a:lstStyle/>
          <a:p>
            <a:pPr algn="l"/>
            <a:r>
              <a:rPr lang="en-GB" dirty="0">
                <a:latin typeface="Aktiv Grotesk" panose="020B0504020202020204" pitchFamily="34" charset="0"/>
                <a:ea typeface="Aktiv Grotesk" panose="020B0504020202020204" pitchFamily="34" charset="0"/>
                <a:cs typeface="Aktiv Grotesk" panose="020B0504020202020204" pitchFamily="34" charset="0"/>
              </a:rPr>
              <a:t>Jan Folda</a:t>
            </a:r>
          </a:p>
          <a:p>
            <a:pPr algn="l"/>
            <a:r>
              <a:rPr lang="en-GB" dirty="0">
                <a:latin typeface="Aktiv Grotesk" panose="020B0504020202020204" pitchFamily="34" charset="0"/>
                <a:ea typeface="Aktiv Grotesk" panose="020B0504020202020204" pitchFamily="34" charset="0"/>
                <a:cs typeface="Aktiv Grotesk" panose="020B0504020202020204" pitchFamily="34" charset="0"/>
              </a:rPr>
              <a:t>Team leader Child, Youth and Adult Safeguarding</a:t>
            </a:r>
          </a:p>
          <a:p>
            <a:pPr algn="l"/>
            <a:r>
              <a:rPr lang="en-GB" dirty="0">
                <a:latin typeface="Aktiv Grotesk" panose="020B0504020202020204" pitchFamily="34" charset="0"/>
                <a:ea typeface="Aktiv Grotesk" panose="020B0504020202020204" pitchFamily="34" charset="0"/>
                <a:cs typeface="Aktiv Grotesk" panose="020B0504020202020204" pitchFamily="34" charset="0"/>
              </a:rPr>
              <a:t>SOS Children’s Villages International</a:t>
            </a:r>
          </a:p>
        </p:txBody>
      </p:sp>
      <p:sp>
        <p:nvSpPr>
          <p:cNvPr id="6" name="Rectangle 5">
            <a:extLst>
              <a:ext uri="{FF2B5EF4-FFF2-40B4-BE49-F238E27FC236}">
                <a16:creationId xmlns:a16="http://schemas.microsoft.com/office/drawing/2014/main" id="{4C9F0C7D-2511-D3A6-5722-75506E42DB6B}"/>
              </a:ext>
            </a:extLst>
          </p:cNvPr>
          <p:cNvSpPr/>
          <p:nvPr/>
        </p:nvSpPr>
        <p:spPr>
          <a:xfrm>
            <a:off x="699654" y="3384286"/>
            <a:ext cx="5548312" cy="923330"/>
          </a:xfrm>
          <a:prstGeom prst="rect">
            <a:avLst/>
          </a:prstGeom>
        </p:spPr>
        <p:txBody>
          <a:bodyPr wrap="square">
            <a:spAutoFit/>
          </a:bodyPr>
          <a:lstStyle/>
          <a:p>
            <a:r>
              <a:rPr lang="en-GB" dirty="0"/>
              <a:t>Marie Mosan Sarr</a:t>
            </a:r>
          </a:p>
          <a:p>
            <a:r>
              <a:rPr lang="en-GB" dirty="0"/>
              <a:t>National Child and Youth Safeguarding Coordinator</a:t>
            </a:r>
          </a:p>
          <a:p>
            <a:r>
              <a:rPr lang="en-GB" dirty="0"/>
              <a:t>SOS Children’s Villages in the Gambia</a:t>
            </a:r>
          </a:p>
        </p:txBody>
      </p:sp>
      <p:sp>
        <p:nvSpPr>
          <p:cNvPr id="7" name="Rectangle 6">
            <a:extLst>
              <a:ext uri="{FF2B5EF4-FFF2-40B4-BE49-F238E27FC236}">
                <a16:creationId xmlns:a16="http://schemas.microsoft.com/office/drawing/2014/main" id="{9E6DA208-3328-4D7A-B463-C2165F6859B2}"/>
              </a:ext>
            </a:extLst>
          </p:cNvPr>
          <p:cNvSpPr/>
          <p:nvPr/>
        </p:nvSpPr>
        <p:spPr>
          <a:xfrm>
            <a:off x="699653" y="4693035"/>
            <a:ext cx="6015471" cy="923330"/>
          </a:xfrm>
          <a:prstGeom prst="rect">
            <a:avLst/>
          </a:prstGeom>
        </p:spPr>
        <p:txBody>
          <a:bodyPr wrap="square">
            <a:spAutoFit/>
          </a:bodyPr>
          <a:lstStyle/>
          <a:p>
            <a:r>
              <a:rPr lang="en-GB" dirty="0"/>
              <a:t>Edward Camasis</a:t>
            </a:r>
          </a:p>
          <a:p>
            <a:r>
              <a:rPr lang="en-GB" dirty="0"/>
              <a:t>Program Officer for Youth Development and </a:t>
            </a:r>
            <a:r>
              <a:rPr lang="en-GB" dirty="0" err="1"/>
              <a:t>YouthCan</a:t>
            </a:r>
            <a:r>
              <a:rPr lang="en-GB" dirty="0"/>
              <a:t>!</a:t>
            </a:r>
          </a:p>
          <a:p>
            <a:r>
              <a:rPr lang="en-GB" dirty="0"/>
              <a:t>SOS Children’s Villages Philippines</a:t>
            </a:r>
          </a:p>
        </p:txBody>
      </p:sp>
    </p:spTree>
    <p:extLst>
      <p:ext uri="{BB962C8B-B14F-4D97-AF65-F5344CB8AC3E}">
        <p14:creationId xmlns:p14="http://schemas.microsoft.com/office/powerpoint/2010/main" val="410180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88EEC42-5F8A-B201-BA73-41F257A9D8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80" r="20480"/>
          <a:stretch>
            <a:fillRect/>
          </a:stretch>
        </p:blipFill>
        <p:spPr>
          <a:xfrm>
            <a:off x="6783386" y="1"/>
            <a:ext cx="5410016" cy="6871680"/>
          </a:xfrm>
        </p:spPr>
      </p:pic>
      <p:sp>
        <p:nvSpPr>
          <p:cNvPr id="7" name="Rectangle 6">
            <a:extLst>
              <a:ext uri="{FF2B5EF4-FFF2-40B4-BE49-F238E27FC236}">
                <a16:creationId xmlns:a16="http://schemas.microsoft.com/office/drawing/2014/main" id="{6757E350-60DC-694D-B429-D892D2A19F31}"/>
              </a:ext>
            </a:extLst>
          </p:cNvPr>
          <p:cNvSpPr/>
          <p:nvPr/>
        </p:nvSpPr>
        <p:spPr>
          <a:xfrm>
            <a:off x="616020" y="140916"/>
            <a:ext cx="6312575" cy="1200329"/>
          </a:xfrm>
          <a:prstGeom prst="rect">
            <a:avLst/>
          </a:prstGeom>
        </p:spPr>
        <p:txBody>
          <a:bodyPr wrap="square">
            <a:spAutoFit/>
          </a:bodyPr>
          <a:lstStyle/>
          <a:p>
            <a:r>
              <a:rPr lang="en-PH" sz="3600" b="1" dirty="0"/>
              <a:t>Reporting and Response Mechanisms</a:t>
            </a:r>
          </a:p>
        </p:txBody>
      </p:sp>
      <p:sp>
        <p:nvSpPr>
          <p:cNvPr id="6" name="Slide Number Placeholder 2">
            <a:extLst>
              <a:ext uri="{FF2B5EF4-FFF2-40B4-BE49-F238E27FC236}">
                <a16:creationId xmlns:a16="http://schemas.microsoft.com/office/drawing/2014/main" id="{3FADA5A7-F979-FC4C-822A-F4C29BB6A99E}"/>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20</a:t>
            </a:fld>
            <a:endParaRPr lang="en-GB"/>
          </a:p>
        </p:txBody>
      </p:sp>
      <p:sp>
        <p:nvSpPr>
          <p:cNvPr id="14" name="Rectangle 13">
            <a:extLst>
              <a:ext uri="{FF2B5EF4-FFF2-40B4-BE49-F238E27FC236}">
                <a16:creationId xmlns:a16="http://schemas.microsoft.com/office/drawing/2014/main" id="{3CD2F769-371F-1F42-9CEB-26CD1AC0F751}"/>
              </a:ext>
            </a:extLst>
          </p:cNvPr>
          <p:cNvSpPr/>
          <p:nvPr/>
        </p:nvSpPr>
        <p:spPr>
          <a:xfrm rot="5400000">
            <a:off x="10439065" y="4847205"/>
            <a:ext cx="2060035" cy="215444"/>
          </a:xfrm>
          <a:prstGeom prst="rect">
            <a:avLst/>
          </a:prstGeom>
        </p:spPr>
        <p:txBody>
          <a:bodyPr wrap="square">
            <a:spAutoFit/>
          </a:bodyPr>
          <a:lstStyle/>
          <a:p>
            <a:pPr algn="r"/>
            <a:r>
              <a:rPr lang="en-US" sz="800" dirty="0">
                <a:solidFill>
                  <a:schemeClr val="bg1"/>
                </a:solidFill>
                <a:latin typeface="Aktiv Grotesk" panose="020B0504020202020204" pitchFamily="34" charset="0"/>
              </a:rPr>
              <a:t>© Kristin Svorte  |  Vietnam</a:t>
            </a:r>
            <a:endParaRPr lang="en-US" sz="800" dirty="0">
              <a:solidFill>
                <a:schemeClr val="bg1"/>
              </a:solidFill>
              <a:effectLst/>
              <a:latin typeface="Aktiv Grotesk" panose="020B0504020202020204" pitchFamily="34" charset="0"/>
            </a:endParaRPr>
          </a:p>
        </p:txBody>
      </p:sp>
      <p:sp>
        <p:nvSpPr>
          <p:cNvPr id="3" name="AutoShape 10">
            <a:extLst>
              <a:ext uri="{FF2B5EF4-FFF2-40B4-BE49-F238E27FC236}">
                <a16:creationId xmlns:a16="http://schemas.microsoft.com/office/drawing/2014/main" id="{B73F9414-436D-6AE9-54AA-D72170AE952D}"/>
              </a:ext>
            </a:extLst>
          </p:cNvPr>
          <p:cNvSpPr/>
          <p:nvPr/>
        </p:nvSpPr>
        <p:spPr>
          <a:xfrm flipV="1">
            <a:off x="0" y="666635"/>
            <a:ext cx="555275" cy="0"/>
          </a:xfrm>
          <a:prstGeom prst="line">
            <a:avLst/>
          </a:prstGeom>
          <a:ln w="76200" cap="flat">
            <a:solidFill>
              <a:srgbClr val="7FD664"/>
            </a:solidFill>
            <a:prstDash val="solid"/>
            <a:headEnd type="none" w="sm" len="sm"/>
            <a:tailEnd type="none" w="sm" len="sm"/>
          </a:ln>
        </p:spPr>
        <p:txBody>
          <a:bodyPr/>
          <a:lstStyle/>
          <a:p>
            <a:endParaRPr lang="en-US" dirty="0"/>
          </a:p>
        </p:txBody>
      </p:sp>
      <p:sp>
        <p:nvSpPr>
          <p:cNvPr id="4" name="TextBox 3">
            <a:extLst>
              <a:ext uri="{FF2B5EF4-FFF2-40B4-BE49-F238E27FC236}">
                <a16:creationId xmlns:a16="http://schemas.microsoft.com/office/drawing/2014/main" id="{918A1FF3-EF4A-B229-5BAA-B46744B100CB}"/>
              </a:ext>
            </a:extLst>
          </p:cNvPr>
          <p:cNvSpPr txBox="1"/>
          <p:nvPr/>
        </p:nvSpPr>
        <p:spPr>
          <a:xfrm>
            <a:off x="1271434" y="1556104"/>
            <a:ext cx="6097836" cy="369332"/>
          </a:xfrm>
          <a:prstGeom prst="rect">
            <a:avLst/>
          </a:prstGeom>
          <a:noFill/>
        </p:spPr>
        <p:txBody>
          <a:bodyPr wrap="square">
            <a:spAutoFit/>
          </a:bodyPr>
          <a:lstStyle/>
          <a:p>
            <a:r>
              <a:rPr lang="en-US" b="1" dirty="0"/>
              <a:t>Empowering Children to Speak Up</a:t>
            </a:r>
            <a:endParaRPr lang="en-PH" b="1" dirty="0"/>
          </a:p>
        </p:txBody>
      </p:sp>
      <p:sp>
        <p:nvSpPr>
          <p:cNvPr id="8" name="Rectangle 1">
            <a:extLst>
              <a:ext uri="{FF2B5EF4-FFF2-40B4-BE49-F238E27FC236}">
                <a16:creationId xmlns:a16="http://schemas.microsoft.com/office/drawing/2014/main" id="{75D71A5E-B4A1-3552-6583-8B3ED6152588}"/>
              </a:ext>
            </a:extLst>
          </p:cNvPr>
          <p:cNvSpPr>
            <a:spLocks noChangeArrowheads="1"/>
          </p:cNvSpPr>
          <p:nvPr/>
        </p:nvSpPr>
        <p:spPr bwMode="auto">
          <a:xfrm>
            <a:off x="374573" y="2373832"/>
            <a:ext cx="6096000" cy="30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n-US" altLang="en-US" sz="1800" i="0" u="none" strike="noStrike" cap="none" normalizeH="0" baseline="0" dirty="0">
                <a:ln>
                  <a:noFill/>
                </a:ln>
                <a:solidFill>
                  <a:schemeClr val="tx1"/>
                </a:solidFill>
                <a:effectLst/>
                <a:latin typeface="Arial" panose="020B0604020202020204" pitchFamily="34" charset="0"/>
              </a:rPr>
              <a:t>Pre-event sessions inform children of how and where to report concerns.</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n-US" altLang="en-US" sz="1800" i="0" u="none" strike="noStrike" cap="none" normalizeH="0" baseline="0" dirty="0">
                <a:ln>
                  <a:noFill/>
                </a:ln>
                <a:solidFill>
                  <a:schemeClr val="tx1"/>
                </a:solidFill>
                <a:effectLst/>
                <a:latin typeface="Arial" panose="020B0604020202020204" pitchFamily="34" charset="0"/>
              </a:rPr>
              <a:t>Accessible child-friendly reporting channels:</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1400" i="0" u="none" strike="noStrike" cap="none" normalizeH="0" baseline="0" dirty="0">
                <a:ln>
                  <a:noFill/>
                </a:ln>
                <a:solidFill>
                  <a:schemeClr val="tx1"/>
                </a:solidFill>
                <a:effectLst/>
                <a:latin typeface="Arial" panose="020B0604020202020204" pitchFamily="34" charset="0"/>
              </a:rPr>
              <a:t>On-site focal person per CV locations</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sz="1400" dirty="0">
                <a:latin typeface="Arial" panose="020B0604020202020204" pitchFamily="34" charset="0"/>
              </a:rPr>
              <a:t>OMBUDS</a:t>
            </a:r>
            <a:endParaRPr kumimoji="0" lang="en-US" altLang="en-US" sz="1400" i="0" u="none" strike="noStrike" cap="none" normalizeH="0" baseline="0" dirty="0">
              <a:ln>
                <a:noFill/>
              </a:ln>
              <a:solidFill>
                <a:schemeClr val="tx1"/>
              </a:solidFill>
              <a:effectLst/>
              <a:latin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1400" i="0" u="none" strike="noStrike" cap="none" normalizeH="0" baseline="0" dirty="0">
                <a:ln>
                  <a:noFill/>
                </a:ln>
                <a:solidFill>
                  <a:schemeClr val="tx1"/>
                </a:solidFill>
                <a:effectLst/>
                <a:latin typeface="Arial" panose="020B0604020202020204" pitchFamily="34" charset="0"/>
              </a:rPr>
              <a:t>24/7 national Child &amp; Youth Safeguarding Hotline</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n-US" altLang="en-US" sz="1800" i="0" u="none" strike="noStrike" cap="none" normalizeH="0" baseline="0" dirty="0">
                <a:ln>
                  <a:noFill/>
                </a:ln>
                <a:solidFill>
                  <a:schemeClr val="tx1"/>
                </a:solidFill>
                <a:effectLst/>
                <a:latin typeface="Arial" panose="020B0604020202020204" pitchFamily="34" charset="0"/>
              </a:rPr>
              <a:t>Reports are documented and managed in line with NIMT and MA Safeguarding protocols.</a:t>
            </a:r>
          </a:p>
        </p:txBody>
      </p:sp>
      <p:pic>
        <p:nvPicPr>
          <p:cNvPr id="3075" name="Picture 3" descr="Speak Up&quot; Images – Browse 7,846 Stock Photos, Vectors, and Video | Adobe  Stock">
            <a:extLst>
              <a:ext uri="{FF2B5EF4-FFF2-40B4-BE49-F238E27FC236}">
                <a16:creationId xmlns:a16="http://schemas.microsoft.com/office/drawing/2014/main" id="{87CEC4F6-40EF-961B-503B-130C72E2D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5" y="1453130"/>
            <a:ext cx="804509" cy="62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9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B503-7130-D21A-3335-8679117A9970}"/>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DF196525-8C15-D35C-8FD6-2343A4D8F67C}"/>
              </a:ext>
            </a:extLst>
          </p:cNvPr>
          <p:cNvSpPr/>
          <p:nvPr/>
        </p:nvSpPr>
        <p:spPr>
          <a:xfrm>
            <a:off x="594020" y="212659"/>
            <a:ext cx="10240162" cy="646331"/>
          </a:xfrm>
          <a:prstGeom prst="rect">
            <a:avLst/>
          </a:prstGeom>
        </p:spPr>
        <p:txBody>
          <a:bodyPr wrap="square">
            <a:spAutoFit/>
          </a:bodyPr>
          <a:lstStyle/>
          <a:p>
            <a:r>
              <a:rPr lang="en-PH" sz="3600" b="1" dirty="0"/>
              <a:t>Inclusion of Non-SOS Participants</a:t>
            </a:r>
            <a:endParaRPr lang="en-GB" sz="3600" b="1" dirty="0">
              <a:latin typeface="Aktiv Grotesk Medium" panose="020B0504020202020204" pitchFamily="34" charset="0"/>
            </a:endParaRPr>
          </a:p>
        </p:txBody>
      </p:sp>
      <p:pic>
        <p:nvPicPr>
          <p:cNvPr id="3" name="Picture 2">
            <a:extLst>
              <a:ext uri="{FF2B5EF4-FFF2-40B4-BE49-F238E27FC236}">
                <a16:creationId xmlns:a16="http://schemas.microsoft.com/office/drawing/2014/main" id="{770A3629-13EC-AE34-F5DF-79CBE744261B}"/>
              </a:ext>
            </a:extLst>
          </p:cNvPr>
          <p:cNvPicPr>
            <a:picLocks noChangeAspect="1"/>
          </p:cNvPicPr>
          <p:nvPr/>
        </p:nvPicPr>
        <p:blipFill>
          <a:blip r:embed="rId3"/>
          <a:stretch>
            <a:fillRect/>
          </a:stretch>
        </p:blipFill>
        <p:spPr>
          <a:xfrm>
            <a:off x="4029485" y="1228323"/>
            <a:ext cx="3533593" cy="2427711"/>
          </a:xfrm>
          <a:prstGeom prst="rect">
            <a:avLst/>
          </a:prstGeom>
        </p:spPr>
      </p:pic>
      <p:sp>
        <p:nvSpPr>
          <p:cNvPr id="5" name="TextBox 4">
            <a:extLst>
              <a:ext uri="{FF2B5EF4-FFF2-40B4-BE49-F238E27FC236}">
                <a16:creationId xmlns:a16="http://schemas.microsoft.com/office/drawing/2014/main" id="{A83D16F9-18BF-BCAB-0AA3-061F89548DCA}"/>
              </a:ext>
            </a:extLst>
          </p:cNvPr>
          <p:cNvSpPr txBox="1"/>
          <p:nvPr/>
        </p:nvSpPr>
        <p:spPr>
          <a:xfrm>
            <a:off x="3852131" y="756969"/>
            <a:ext cx="6097836" cy="369332"/>
          </a:xfrm>
          <a:prstGeom prst="rect">
            <a:avLst/>
          </a:prstGeom>
          <a:noFill/>
        </p:spPr>
        <p:txBody>
          <a:bodyPr wrap="square">
            <a:spAutoFit/>
          </a:bodyPr>
          <a:lstStyle/>
          <a:p>
            <a:r>
              <a:rPr lang="en-PH" dirty="0"/>
              <a:t>Managing External Engagements</a:t>
            </a:r>
          </a:p>
        </p:txBody>
      </p:sp>
      <p:pic>
        <p:nvPicPr>
          <p:cNvPr id="8" name="Picture 7">
            <a:extLst>
              <a:ext uri="{FF2B5EF4-FFF2-40B4-BE49-F238E27FC236}">
                <a16:creationId xmlns:a16="http://schemas.microsoft.com/office/drawing/2014/main" id="{88AB4B9F-D5EF-B172-C600-8B7EF620B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568" y="1267447"/>
            <a:ext cx="3907277" cy="2427711"/>
          </a:xfrm>
          <a:prstGeom prst="rect">
            <a:avLst/>
          </a:prstGeom>
        </p:spPr>
      </p:pic>
      <p:pic>
        <p:nvPicPr>
          <p:cNvPr id="10" name="Picture 9">
            <a:extLst>
              <a:ext uri="{FF2B5EF4-FFF2-40B4-BE49-F238E27FC236}">
                <a16:creationId xmlns:a16="http://schemas.microsoft.com/office/drawing/2014/main" id="{BFCCEC72-BCA0-C743-5195-2D77FEEDB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78" y="4076747"/>
            <a:ext cx="3533591" cy="2321295"/>
          </a:xfrm>
          <a:prstGeom prst="rect">
            <a:avLst/>
          </a:prstGeom>
        </p:spPr>
      </p:pic>
      <p:sp>
        <p:nvSpPr>
          <p:cNvPr id="13" name="TextBox 12">
            <a:extLst>
              <a:ext uri="{FF2B5EF4-FFF2-40B4-BE49-F238E27FC236}">
                <a16:creationId xmlns:a16="http://schemas.microsoft.com/office/drawing/2014/main" id="{26DE990C-AF6A-D533-5A14-A1E00BB2C90B}"/>
              </a:ext>
            </a:extLst>
          </p:cNvPr>
          <p:cNvSpPr txBox="1"/>
          <p:nvPr/>
        </p:nvSpPr>
        <p:spPr>
          <a:xfrm>
            <a:off x="195549" y="3641950"/>
            <a:ext cx="3907277" cy="461665"/>
          </a:xfrm>
          <a:prstGeom prst="rect">
            <a:avLst/>
          </a:prstGeom>
          <a:noFill/>
        </p:spPr>
        <p:txBody>
          <a:bodyPr wrap="square">
            <a:spAutoFit/>
          </a:bodyPr>
          <a:lstStyle/>
          <a:p>
            <a:pPr algn="l"/>
            <a:r>
              <a:rPr lang="en-PH" sz="1200" dirty="0">
                <a:latin typeface="Aktiv Grotesk" panose="020B0504020202020204" pitchFamily="34" charset="0"/>
                <a:ea typeface="Aktiv Grotesk" panose="020B0504020202020204" pitchFamily="34" charset="0"/>
                <a:cs typeface="Aktiv Grotesk" panose="020B0504020202020204" pitchFamily="34" charset="0"/>
              </a:rPr>
              <a:t>YouthCan! Work-place visit at DHL warehouse in Calamba Laguna Philippines</a:t>
            </a:r>
          </a:p>
        </p:txBody>
      </p:sp>
      <p:sp>
        <p:nvSpPr>
          <p:cNvPr id="14" name="TextBox 13">
            <a:extLst>
              <a:ext uri="{FF2B5EF4-FFF2-40B4-BE49-F238E27FC236}">
                <a16:creationId xmlns:a16="http://schemas.microsoft.com/office/drawing/2014/main" id="{591B82E2-E0E8-AC1D-B369-9528AE2150BA}"/>
              </a:ext>
            </a:extLst>
          </p:cNvPr>
          <p:cNvSpPr txBox="1"/>
          <p:nvPr/>
        </p:nvSpPr>
        <p:spPr>
          <a:xfrm>
            <a:off x="4543978" y="3689481"/>
            <a:ext cx="2577947" cy="461665"/>
          </a:xfrm>
          <a:prstGeom prst="rect">
            <a:avLst/>
          </a:prstGeom>
          <a:noFill/>
        </p:spPr>
        <p:txBody>
          <a:bodyPr wrap="square" rtlCol="0">
            <a:spAutoFit/>
          </a:bodyPr>
          <a:lstStyle/>
          <a:p>
            <a:pPr algn="l"/>
            <a:r>
              <a:rPr lang="en-PH" sz="1200" dirty="0">
                <a:latin typeface="Aktiv Grotesk" panose="020B0504020202020204" pitchFamily="34" charset="0"/>
                <a:ea typeface="Aktiv Grotesk" panose="020B0504020202020204" pitchFamily="34" charset="0"/>
                <a:cs typeface="Aktiv Grotesk" panose="020B0504020202020204" pitchFamily="34" charset="0"/>
              </a:rPr>
              <a:t>Community in Tacloban  with Programs Team Philippines</a:t>
            </a:r>
          </a:p>
        </p:txBody>
      </p:sp>
      <p:sp>
        <p:nvSpPr>
          <p:cNvPr id="15" name="TextBox 14">
            <a:extLst>
              <a:ext uri="{FF2B5EF4-FFF2-40B4-BE49-F238E27FC236}">
                <a16:creationId xmlns:a16="http://schemas.microsoft.com/office/drawing/2014/main" id="{2ED07A30-4A2B-D423-F76B-1135E058DEDF}"/>
              </a:ext>
            </a:extLst>
          </p:cNvPr>
          <p:cNvSpPr txBox="1"/>
          <p:nvPr/>
        </p:nvSpPr>
        <p:spPr>
          <a:xfrm>
            <a:off x="7998245" y="3734283"/>
            <a:ext cx="3533591" cy="461665"/>
          </a:xfrm>
          <a:prstGeom prst="rect">
            <a:avLst/>
          </a:prstGeom>
          <a:noFill/>
        </p:spPr>
        <p:txBody>
          <a:bodyPr wrap="square" rtlCol="0">
            <a:spAutoFit/>
          </a:bodyPr>
          <a:lstStyle/>
          <a:p>
            <a:pPr algn="ctr"/>
            <a:r>
              <a:rPr lang="en-PH" sz="1200" dirty="0">
                <a:latin typeface="Aktiv Grotesk" panose="020B0504020202020204" pitchFamily="34" charset="0"/>
                <a:ea typeface="Aktiv Grotesk" panose="020B0504020202020204" pitchFamily="34" charset="0"/>
                <a:cs typeface="Aktiv Grotesk" panose="020B0504020202020204" pitchFamily="34" charset="0"/>
              </a:rPr>
              <a:t>Allianz PNB Life Launching of SHAPE Hydroponic “Greenhouse”</a:t>
            </a:r>
          </a:p>
        </p:txBody>
      </p:sp>
      <p:sp>
        <p:nvSpPr>
          <p:cNvPr id="16" name="TextBox 15">
            <a:extLst>
              <a:ext uri="{FF2B5EF4-FFF2-40B4-BE49-F238E27FC236}">
                <a16:creationId xmlns:a16="http://schemas.microsoft.com/office/drawing/2014/main" id="{5F631487-8F6D-3F84-40A3-EC1090C59433}"/>
              </a:ext>
            </a:extLst>
          </p:cNvPr>
          <p:cNvSpPr txBox="1"/>
          <p:nvPr/>
        </p:nvSpPr>
        <p:spPr>
          <a:xfrm>
            <a:off x="282078" y="6414508"/>
            <a:ext cx="3747407" cy="461665"/>
          </a:xfrm>
          <a:prstGeom prst="rect">
            <a:avLst/>
          </a:prstGeom>
          <a:noFill/>
        </p:spPr>
        <p:txBody>
          <a:bodyPr wrap="square" rtlCol="0">
            <a:spAutoFit/>
          </a:bodyPr>
          <a:lstStyle/>
          <a:p>
            <a:pPr algn="l"/>
            <a:r>
              <a:rPr lang="en-PH" sz="1200" dirty="0">
                <a:latin typeface="Aktiv Grotesk" panose="020B0504020202020204" pitchFamily="34" charset="0"/>
                <a:ea typeface="Aktiv Grotesk" panose="020B0504020202020204" pitchFamily="34" charset="0"/>
                <a:cs typeface="Aktiv Grotesk" panose="020B0504020202020204" pitchFamily="34" charset="0"/>
              </a:rPr>
              <a:t>YouthCan! Conference with SIEGWERK Employees Engagement at CV Bataan, Philippines</a:t>
            </a:r>
          </a:p>
        </p:txBody>
      </p:sp>
      <p:sp>
        <p:nvSpPr>
          <p:cNvPr id="18" name="Rectangle 17">
            <a:extLst>
              <a:ext uri="{FF2B5EF4-FFF2-40B4-BE49-F238E27FC236}">
                <a16:creationId xmlns:a16="http://schemas.microsoft.com/office/drawing/2014/main" id="{62090D95-ED71-63DA-EE93-7374F9DF243B}"/>
              </a:ext>
            </a:extLst>
          </p:cNvPr>
          <p:cNvSpPr/>
          <p:nvPr/>
        </p:nvSpPr>
        <p:spPr>
          <a:xfrm>
            <a:off x="4192635" y="4253167"/>
            <a:ext cx="7111866" cy="18478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gn="just" defTabSz="914400" eaLnBrk="0" fontAlgn="base" hangingPunct="0">
              <a:spcBef>
                <a:spcPct val="0"/>
              </a:spcBef>
              <a:spcAft>
                <a:spcPct val="0"/>
              </a:spcAft>
              <a:buFont typeface="Wingdings" panose="05000000000000000000" pitchFamily="2" charset="2"/>
              <a:buChar char="v"/>
            </a:pPr>
            <a:r>
              <a:rPr lang="en-US" altLang="en-US" sz="1200" dirty="0">
                <a:solidFill>
                  <a:schemeClr val="tx1">
                    <a:lumMod val="50000"/>
                  </a:schemeClr>
                </a:solidFill>
                <a:latin typeface="Arial" panose="020B0604020202020204" pitchFamily="34" charset="0"/>
              </a:rPr>
              <a:t>Yes, SOS Philippines also includes </a:t>
            </a:r>
            <a:r>
              <a:rPr lang="en-US" altLang="en-US" sz="1200" b="1" dirty="0">
                <a:solidFill>
                  <a:schemeClr val="tx1">
                    <a:lumMod val="50000"/>
                  </a:schemeClr>
                </a:solidFill>
                <a:latin typeface="Arial" panose="020B0604020202020204" pitchFamily="34" charset="0"/>
              </a:rPr>
              <a:t>children not under SOS care</a:t>
            </a:r>
            <a:r>
              <a:rPr lang="en-US" altLang="en-US" sz="1200" dirty="0">
                <a:solidFill>
                  <a:schemeClr val="tx1">
                    <a:lumMod val="50000"/>
                  </a:schemeClr>
                </a:solidFill>
                <a:latin typeface="Arial" panose="020B0604020202020204" pitchFamily="34" charset="0"/>
              </a:rPr>
              <a:t> in events (e.g. FSP youth, partners’ programs).</a:t>
            </a:r>
          </a:p>
          <a:p>
            <a:pPr marL="171450" lvl="0" indent="-171450" algn="just" defTabSz="914400" eaLnBrk="0" fontAlgn="base" hangingPunct="0">
              <a:spcBef>
                <a:spcPct val="0"/>
              </a:spcBef>
              <a:spcAft>
                <a:spcPct val="0"/>
              </a:spcAft>
              <a:buFont typeface="Wingdings" panose="05000000000000000000" pitchFamily="2" charset="2"/>
              <a:buChar char="v"/>
            </a:pPr>
            <a:r>
              <a:rPr lang="en-US" altLang="en-US" sz="1200" dirty="0">
                <a:solidFill>
                  <a:schemeClr val="tx1">
                    <a:lumMod val="50000"/>
                  </a:schemeClr>
                </a:solidFill>
                <a:latin typeface="Arial" panose="020B0604020202020204" pitchFamily="34" charset="0"/>
              </a:rPr>
              <a:t>For </a:t>
            </a:r>
            <a:r>
              <a:rPr lang="en-US" altLang="en-US" sz="1200" b="1" dirty="0">
                <a:solidFill>
                  <a:schemeClr val="tx1">
                    <a:lumMod val="50000"/>
                  </a:schemeClr>
                </a:solidFill>
                <a:latin typeface="Arial" panose="020B0604020202020204" pitchFamily="34" charset="0"/>
              </a:rPr>
              <a:t>SOS-hosted events:</a:t>
            </a:r>
            <a:r>
              <a:rPr lang="en-US" altLang="en-US" sz="1200" dirty="0">
                <a:solidFill>
                  <a:schemeClr val="tx1">
                    <a:lumMod val="50000"/>
                  </a:schemeClr>
                </a:solidFill>
                <a:latin typeface="Arial" panose="020B0604020202020204" pitchFamily="34" charset="0"/>
              </a:rPr>
              <a:t> our safeguarding standards are </a:t>
            </a:r>
            <a:r>
              <a:rPr lang="en-US" altLang="en-US" sz="1200" b="1" dirty="0">
                <a:solidFill>
                  <a:schemeClr val="tx1">
                    <a:lumMod val="50000"/>
                  </a:schemeClr>
                </a:solidFill>
                <a:latin typeface="Arial" panose="020B0604020202020204" pitchFamily="34" charset="0"/>
              </a:rPr>
              <a:t>fully applied</a:t>
            </a:r>
            <a:r>
              <a:rPr lang="en-US" altLang="en-US" sz="1200" dirty="0">
                <a:solidFill>
                  <a:schemeClr val="tx1">
                    <a:lumMod val="50000"/>
                  </a:schemeClr>
                </a:solidFill>
                <a:latin typeface="Arial" panose="020B0604020202020204" pitchFamily="34" charset="0"/>
              </a:rPr>
              <a:t> to all participants.</a:t>
            </a:r>
          </a:p>
          <a:p>
            <a:pPr lvl="0" algn="just" defTabSz="914400" eaLnBrk="0" fontAlgn="base" hangingPunct="0">
              <a:spcBef>
                <a:spcPct val="0"/>
              </a:spcBef>
              <a:spcAft>
                <a:spcPct val="0"/>
              </a:spcAft>
            </a:pPr>
            <a:endParaRPr lang="en-US" altLang="en-US" sz="1200" dirty="0">
              <a:solidFill>
                <a:schemeClr val="tx1">
                  <a:lumMod val="50000"/>
                </a:schemeClr>
              </a:solidFill>
              <a:latin typeface="Arial" panose="020B0604020202020204" pitchFamily="34" charset="0"/>
            </a:endParaRPr>
          </a:p>
          <a:p>
            <a:pPr marL="171450" lvl="0" indent="-171450" algn="just" defTabSz="914400" eaLnBrk="0" fontAlgn="base" hangingPunct="0">
              <a:spcBef>
                <a:spcPct val="0"/>
              </a:spcBef>
              <a:spcAft>
                <a:spcPct val="0"/>
              </a:spcAft>
              <a:buFont typeface="Wingdings" panose="05000000000000000000" pitchFamily="2" charset="2"/>
              <a:buChar char="v"/>
            </a:pPr>
            <a:r>
              <a:rPr lang="en-US" altLang="en-US" sz="1200" dirty="0">
                <a:solidFill>
                  <a:schemeClr val="tx1">
                    <a:lumMod val="50000"/>
                  </a:schemeClr>
                </a:solidFill>
                <a:latin typeface="Arial" panose="020B0604020202020204" pitchFamily="34" charset="0"/>
              </a:rPr>
              <a:t>For </a:t>
            </a:r>
            <a:r>
              <a:rPr lang="en-US" altLang="en-US" sz="1200" b="1" dirty="0">
                <a:solidFill>
                  <a:schemeClr val="tx1">
                    <a:lumMod val="50000"/>
                  </a:schemeClr>
                </a:solidFill>
                <a:latin typeface="Arial" panose="020B0604020202020204" pitchFamily="34" charset="0"/>
              </a:rPr>
              <a:t>external events:</a:t>
            </a:r>
            <a:endParaRPr lang="en-US" altLang="en-US" sz="1200" dirty="0">
              <a:solidFill>
                <a:schemeClr val="tx1">
                  <a:lumMod val="50000"/>
                </a:schemeClr>
              </a:solidFill>
              <a:latin typeface="Arial" panose="020B0604020202020204" pitchFamily="34" charset="0"/>
            </a:endParaRPr>
          </a:p>
          <a:p>
            <a:pPr lvl="0" algn="just" defTabSz="914400" eaLnBrk="0" fontAlgn="base" hangingPunct="0">
              <a:spcBef>
                <a:spcPct val="0"/>
              </a:spcBef>
              <a:spcAft>
                <a:spcPct val="0"/>
              </a:spcAft>
            </a:pPr>
            <a:r>
              <a:rPr lang="en-US" altLang="en-US" sz="1200" dirty="0">
                <a:solidFill>
                  <a:schemeClr val="tx1">
                    <a:lumMod val="50000"/>
                  </a:schemeClr>
                </a:solidFill>
                <a:latin typeface="Arial" panose="020B0604020202020204" pitchFamily="34" charset="0"/>
              </a:rPr>
              <a:t>            - We ensure </a:t>
            </a:r>
            <a:r>
              <a:rPr lang="en-US" altLang="en-US" sz="1200" b="1" dirty="0">
                <a:solidFill>
                  <a:schemeClr val="tx1">
                    <a:lumMod val="50000"/>
                  </a:schemeClr>
                </a:solidFill>
                <a:latin typeface="Arial" panose="020B0604020202020204" pitchFamily="34" charset="0"/>
              </a:rPr>
              <a:t>MOUs or partnership agreements</a:t>
            </a:r>
            <a:r>
              <a:rPr lang="en-US" altLang="en-US" sz="1200" dirty="0">
                <a:solidFill>
                  <a:schemeClr val="tx1">
                    <a:lumMod val="50000"/>
                  </a:schemeClr>
                </a:solidFill>
                <a:latin typeface="Arial" panose="020B0604020202020204" pitchFamily="34" charset="0"/>
              </a:rPr>
              <a:t> specify safeguarding responsibilities.</a:t>
            </a:r>
          </a:p>
          <a:p>
            <a:pPr lvl="0" algn="just" defTabSz="914400" eaLnBrk="0" fontAlgn="base" hangingPunct="0">
              <a:spcBef>
                <a:spcPct val="0"/>
              </a:spcBef>
              <a:spcAft>
                <a:spcPct val="0"/>
              </a:spcAft>
            </a:pPr>
            <a:r>
              <a:rPr lang="en-US" altLang="en-US" sz="1200" dirty="0">
                <a:solidFill>
                  <a:schemeClr val="tx1">
                    <a:lumMod val="50000"/>
                  </a:schemeClr>
                </a:solidFill>
                <a:latin typeface="Arial" panose="020B0604020202020204" pitchFamily="34" charset="0"/>
              </a:rPr>
              <a:t>            -  A </a:t>
            </a:r>
            <a:r>
              <a:rPr lang="en-US" altLang="en-US" sz="1200" b="1" dirty="0">
                <a:solidFill>
                  <a:schemeClr val="tx1">
                    <a:lumMod val="50000"/>
                  </a:schemeClr>
                </a:solidFill>
                <a:latin typeface="Arial" panose="020B0604020202020204" pitchFamily="34" charset="0"/>
              </a:rPr>
              <a:t>Safeguarding Checklist</a:t>
            </a:r>
            <a:r>
              <a:rPr lang="en-US" altLang="en-US" sz="1200" dirty="0">
                <a:solidFill>
                  <a:schemeClr val="tx1">
                    <a:lumMod val="50000"/>
                  </a:schemeClr>
                </a:solidFill>
                <a:latin typeface="Arial" panose="020B0604020202020204" pitchFamily="34" charset="0"/>
              </a:rPr>
              <a:t> is completed before SOS youth attend.</a:t>
            </a:r>
          </a:p>
          <a:p>
            <a:pPr lvl="0" algn="just" defTabSz="914400" eaLnBrk="0" fontAlgn="base" hangingPunct="0">
              <a:spcBef>
                <a:spcPct val="0"/>
              </a:spcBef>
              <a:spcAft>
                <a:spcPct val="0"/>
              </a:spcAft>
            </a:pPr>
            <a:r>
              <a:rPr lang="en-US" altLang="en-US" sz="1200" dirty="0">
                <a:solidFill>
                  <a:schemeClr val="tx1">
                    <a:lumMod val="50000"/>
                  </a:schemeClr>
                </a:solidFill>
                <a:latin typeface="Arial" panose="020B0604020202020204" pitchFamily="34" charset="0"/>
              </a:rPr>
              <a:t>            -  Staff accompany youth to monitor well-being</a:t>
            </a:r>
            <a:r>
              <a:rPr lang="en-US" altLang="en-US" sz="1000" dirty="0">
                <a:solidFill>
                  <a:schemeClr val="tx1">
                    <a:lumMod val="50000"/>
                  </a:schemeClr>
                </a:solidFill>
                <a:latin typeface="Arial" panose="020B0604020202020204" pitchFamily="34" charset="0"/>
              </a:rPr>
              <a:t>.</a:t>
            </a:r>
          </a:p>
        </p:txBody>
      </p:sp>
      <p:pic>
        <p:nvPicPr>
          <p:cNvPr id="1027" name="Picture 3">
            <a:extLst>
              <a:ext uri="{FF2B5EF4-FFF2-40B4-BE49-F238E27FC236}">
                <a16:creationId xmlns:a16="http://schemas.microsoft.com/office/drawing/2014/main" id="{51FA0643-E89E-F34F-030B-415AA4A1A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402" y="1235364"/>
            <a:ext cx="3533593" cy="241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5096639-FBEF-066F-10AB-56A2FD6EE3F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299" r="14299"/>
          <a:stretch>
            <a:fillRect/>
          </a:stretch>
        </p:blipFill>
        <p:spPr>
          <a:xfrm>
            <a:off x="662253" y="0"/>
            <a:ext cx="8722519" cy="6858000"/>
          </a:xfrm>
        </p:spPr>
      </p:pic>
      <p:sp>
        <p:nvSpPr>
          <p:cNvPr id="17" name="Slide Number Placeholder 2">
            <a:extLst>
              <a:ext uri="{FF2B5EF4-FFF2-40B4-BE49-F238E27FC236}">
                <a16:creationId xmlns:a16="http://schemas.microsoft.com/office/drawing/2014/main" id="{CBBA1594-6568-D144-B19C-E29DB8C3D6EF}"/>
              </a:ext>
            </a:extLst>
          </p:cNvPr>
          <p:cNvSpPr>
            <a:spLocks noGrp="1"/>
          </p:cNvSpPr>
          <p:nvPr>
            <p:ph type="sldNum" sz="quarter" idx="4294967295"/>
          </p:nvPr>
        </p:nvSpPr>
        <p:spPr>
          <a:xfrm>
            <a:off x="11423650" y="6527800"/>
            <a:ext cx="768350" cy="365125"/>
          </a:xfrm>
          <a:prstGeom prst="rect">
            <a:avLst/>
          </a:prstGeom>
        </p:spPr>
        <p:txBody>
          <a:bodyPr vert="horz" lIns="91440" tIns="45720" rIns="91440" bIns="45720" rtlCol="0" anchor="ctr"/>
          <a:lstStyle>
            <a:lvl1pPr algn="r">
              <a:defRPr sz="1050" b="0" i="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stStyle>
          <a:p>
            <a:fld id="{B5D6761B-E3C6-3B4B-8360-B18F2215394E}" type="slidenum">
              <a:rPr lang="en-GB" smtClean="0"/>
              <a:pPr/>
              <a:t>22</a:t>
            </a:fld>
            <a:endParaRPr lang="en-GB"/>
          </a:p>
        </p:txBody>
      </p:sp>
      <p:pic>
        <p:nvPicPr>
          <p:cNvPr id="26" name="Picture 25">
            <a:extLst>
              <a:ext uri="{FF2B5EF4-FFF2-40B4-BE49-F238E27FC236}">
                <a16:creationId xmlns:a16="http://schemas.microsoft.com/office/drawing/2014/main" id="{E7382B2A-FED7-1B46-AC49-E13A0553DB2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76463" y="7531"/>
            <a:ext cx="6071436" cy="6196963"/>
          </a:xfrm>
          <a:prstGeom prst="rect">
            <a:avLst/>
          </a:prstGeom>
        </p:spPr>
      </p:pic>
      <p:sp>
        <p:nvSpPr>
          <p:cNvPr id="3" name="Rectangle 2">
            <a:extLst>
              <a:ext uri="{FF2B5EF4-FFF2-40B4-BE49-F238E27FC236}">
                <a16:creationId xmlns:a16="http://schemas.microsoft.com/office/drawing/2014/main" id="{0252C2F4-B859-440D-9BB7-6029C4589919}"/>
              </a:ext>
            </a:extLst>
          </p:cNvPr>
          <p:cNvSpPr/>
          <p:nvPr/>
        </p:nvSpPr>
        <p:spPr>
          <a:xfrm>
            <a:off x="7821794" y="393039"/>
            <a:ext cx="3601856" cy="584775"/>
          </a:xfrm>
          <a:prstGeom prst="rect">
            <a:avLst/>
          </a:prstGeom>
        </p:spPr>
        <p:txBody>
          <a:bodyPr wrap="square">
            <a:spAutoFit/>
          </a:bodyPr>
          <a:lstStyle/>
          <a:p>
            <a:r>
              <a:rPr lang="en-PH" sz="3200" b="1" dirty="0">
                <a:solidFill>
                  <a:schemeClr val="bg1"/>
                </a:solidFill>
              </a:rPr>
              <a:t>Our Commitment</a:t>
            </a:r>
            <a:endParaRPr lang="en-GB" sz="3200" b="1" dirty="0">
              <a:solidFill>
                <a:schemeClr val="bg1"/>
              </a:solidFill>
              <a:latin typeface="Aktiv Grotesk Medium" panose="020B0504020202020204" pitchFamily="34" charset="0"/>
            </a:endParaRPr>
          </a:p>
        </p:txBody>
      </p:sp>
      <p:sp>
        <p:nvSpPr>
          <p:cNvPr id="12" name="Rectangle 5">
            <a:extLst>
              <a:ext uri="{FF2B5EF4-FFF2-40B4-BE49-F238E27FC236}">
                <a16:creationId xmlns:a16="http://schemas.microsoft.com/office/drawing/2014/main" id="{B2E10762-9867-4B3B-48D2-A3B0A269BE1A}"/>
              </a:ext>
            </a:extLst>
          </p:cNvPr>
          <p:cNvSpPr>
            <a:spLocks noChangeArrowheads="1"/>
          </p:cNvSpPr>
          <p:nvPr/>
        </p:nvSpPr>
        <p:spPr bwMode="auto">
          <a:xfrm rot="10800000" flipV="1">
            <a:off x="7573399" y="1139468"/>
            <a:ext cx="4185831" cy="336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a:ln>
                  <a:noFill/>
                </a:ln>
                <a:solidFill>
                  <a:schemeClr val="bg1"/>
                </a:solidFill>
                <a:effectLst/>
                <a:latin typeface="Arial" panose="020B0604020202020204" pitchFamily="34" charset="0"/>
              </a:rPr>
              <a:t>Children’s safety is </a:t>
            </a:r>
            <a:r>
              <a:rPr kumimoji="0" lang="en-US" altLang="en-US" sz="1800" b="1" i="0" u="none" strike="noStrike" cap="none" normalizeH="0" baseline="0" dirty="0">
                <a:ln>
                  <a:noFill/>
                </a:ln>
                <a:solidFill>
                  <a:schemeClr val="bg1"/>
                </a:solidFill>
                <a:effectLst/>
                <a:latin typeface="Arial" panose="020B0604020202020204" pitchFamily="34" charset="0"/>
              </a:rPr>
              <a:t>non-negotiable</a:t>
            </a:r>
            <a:r>
              <a:rPr kumimoji="0" lang="en-US" altLang="en-US" sz="1800" b="0" i="0" u="none" strike="noStrike" cap="none" normalizeH="0" baseline="0" dirty="0">
                <a:ln>
                  <a:noFill/>
                </a:ln>
                <a:solidFill>
                  <a:schemeClr val="bg1"/>
                </a:solidFill>
                <a:effectLst/>
                <a:latin typeface="Arial" panose="020B0604020202020204" pitchFamily="34" charset="0"/>
              </a:rPr>
              <a:t> in all activities.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a:ln>
                  <a:noFill/>
                </a:ln>
                <a:solidFill>
                  <a:schemeClr val="bg1"/>
                </a:solidFill>
                <a:effectLst/>
                <a:latin typeface="Arial" panose="020B0604020202020204" pitchFamily="34" charset="0"/>
              </a:rPr>
              <a:t>Safeguarding is </a:t>
            </a:r>
            <a:r>
              <a:rPr kumimoji="0" lang="en-US" altLang="en-US" sz="1800" b="1" i="0" u="none" strike="noStrike" cap="none" normalizeH="0" baseline="0" dirty="0">
                <a:ln>
                  <a:noFill/>
                </a:ln>
                <a:solidFill>
                  <a:schemeClr val="bg1"/>
                </a:solidFill>
                <a:effectLst/>
                <a:latin typeface="Arial" panose="020B0604020202020204" pitchFamily="34" charset="0"/>
              </a:rPr>
              <a:t>everyone’s responsibility</a:t>
            </a:r>
            <a:r>
              <a:rPr kumimoji="0" lang="en-US" altLang="en-US" sz="1800" b="0" i="0" u="none" strike="noStrike" cap="none" normalizeH="0" baseline="0" dirty="0">
                <a:ln>
                  <a:noFill/>
                </a:ln>
                <a:solidFill>
                  <a:schemeClr val="bg1"/>
                </a:solidFill>
                <a:effectLst/>
                <a:latin typeface="Arial" panose="020B0604020202020204" pitchFamily="34" charset="0"/>
              </a:rPr>
              <a:t> — from planning to post-event evaluation.</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a:ln>
                  <a:noFill/>
                </a:ln>
                <a:solidFill>
                  <a:schemeClr val="bg1"/>
                </a:solidFill>
                <a:effectLst/>
                <a:latin typeface="Arial" panose="020B0604020202020204" pitchFamily="34" charset="0"/>
              </a:rPr>
              <a:t>Continuous </a:t>
            </a:r>
            <a:r>
              <a:rPr kumimoji="0" lang="en-US" altLang="en-US" sz="1800" b="1" i="0" u="none" strike="noStrike" cap="none" normalizeH="0" baseline="0" dirty="0">
                <a:ln>
                  <a:noFill/>
                </a:ln>
                <a:solidFill>
                  <a:schemeClr val="bg1"/>
                </a:solidFill>
                <a:effectLst/>
                <a:latin typeface="Arial" panose="020B0604020202020204" pitchFamily="34" charset="0"/>
              </a:rPr>
              <a:t>learning, risk review, and feedback</a:t>
            </a:r>
            <a:r>
              <a:rPr kumimoji="0" lang="en-US" altLang="en-US" sz="1800" b="0" i="0" u="none" strike="noStrike" cap="none" normalizeH="0" baseline="0" dirty="0">
                <a:ln>
                  <a:noFill/>
                </a:ln>
                <a:solidFill>
                  <a:schemeClr val="bg1"/>
                </a:solidFill>
                <a:effectLst/>
                <a:latin typeface="Arial" panose="020B0604020202020204" pitchFamily="34" charset="0"/>
              </a:rPr>
              <a:t> strengthen our safeguarding culture.</a:t>
            </a:r>
          </a:p>
        </p:txBody>
      </p:sp>
      <p:sp>
        <p:nvSpPr>
          <p:cNvPr id="18" name="TextBox 17">
            <a:extLst>
              <a:ext uri="{FF2B5EF4-FFF2-40B4-BE49-F238E27FC236}">
                <a16:creationId xmlns:a16="http://schemas.microsoft.com/office/drawing/2014/main" id="{B3FF2CD4-4761-907D-172F-9D35EA565891}"/>
              </a:ext>
            </a:extLst>
          </p:cNvPr>
          <p:cNvSpPr txBox="1"/>
          <p:nvPr/>
        </p:nvSpPr>
        <p:spPr>
          <a:xfrm>
            <a:off x="7321927" y="4827798"/>
            <a:ext cx="4688773" cy="369332"/>
          </a:xfrm>
          <a:prstGeom prst="rect">
            <a:avLst/>
          </a:prstGeom>
          <a:noFill/>
        </p:spPr>
        <p:txBody>
          <a:bodyPr wrap="square">
            <a:spAutoFit/>
          </a:bodyPr>
          <a:lstStyle/>
          <a:p>
            <a:r>
              <a:rPr lang="en-US" i="1" dirty="0"/>
              <a:t>“Safe participation leads to empowered voices.”</a:t>
            </a:r>
            <a:endParaRPr lang="en-PH" i="1" dirty="0"/>
          </a:p>
        </p:txBody>
      </p:sp>
    </p:spTree>
    <p:extLst>
      <p:ext uri="{BB962C8B-B14F-4D97-AF65-F5344CB8AC3E}">
        <p14:creationId xmlns:p14="http://schemas.microsoft.com/office/powerpoint/2010/main" val="227964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28B9E0-35AB-444E-812B-A1879B41686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pic>
        <p:nvPicPr>
          <p:cNvPr id="8" name="Graphic 7">
            <a:extLst>
              <a:ext uri="{FF2B5EF4-FFF2-40B4-BE49-F238E27FC236}">
                <a16:creationId xmlns:a16="http://schemas.microsoft.com/office/drawing/2014/main" id="{17BBF29E-6292-4ABF-B544-FFCCD554FC0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9517" y="2902496"/>
            <a:ext cx="7142636" cy="785927"/>
          </a:xfrm>
          <a:prstGeom prst="rect">
            <a:avLst/>
          </a:prstGeom>
        </p:spPr>
      </p:pic>
      <p:sp>
        <p:nvSpPr>
          <p:cNvPr id="4" name="Rectangle 3">
            <a:extLst>
              <a:ext uri="{FF2B5EF4-FFF2-40B4-BE49-F238E27FC236}">
                <a16:creationId xmlns:a16="http://schemas.microsoft.com/office/drawing/2014/main" id="{77382075-F267-4FFF-8533-691327F39BF5}"/>
              </a:ext>
            </a:extLst>
          </p:cNvPr>
          <p:cNvSpPr/>
          <p:nvPr/>
        </p:nvSpPr>
        <p:spPr>
          <a:xfrm>
            <a:off x="3202535" y="2698118"/>
            <a:ext cx="6559822" cy="1991764"/>
          </a:xfrm>
          <a:prstGeom prst="rect">
            <a:avLst/>
          </a:prstGeom>
        </p:spPr>
        <p:txBody>
          <a:bodyPr wrap="square" lIns="91440" tIns="45720" rIns="91440" bIns="45720" anchor="t">
            <a:spAutoFit/>
          </a:bodyPr>
          <a:lstStyle/>
          <a:p>
            <a:pPr marL="0" marR="0" lvl="0" indent="0" algn="ctr" defTabSz="457200" rtl="0" eaLnBrk="1" fontAlgn="auto" latinLnBrk="0" hangingPunct="1">
              <a:lnSpc>
                <a:spcPts val="7800"/>
              </a:lnSpc>
              <a:spcBef>
                <a:spcPts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Aktiv Grotesk Medium"/>
                <a:ea typeface="+mn-ea"/>
                <a:cs typeface="+mn-cs"/>
              </a:rPr>
              <a:t>Questions or comments?</a:t>
            </a:r>
            <a:r>
              <a:rPr kumimoji="0" lang="en-GB" sz="4400" b="1" i="0" u="none" strike="noStrike" kern="1200" cap="none" spc="0" normalizeH="0" baseline="0" noProof="0">
                <a:ln>
                  <a:noFill/>
                </a:ln>
                <a:solidFill>
                  <a:srgbClr val="FFFFFF"/>
                </a:solidFill>
                <a:effectLst/>
                <a:uLnTx/>
                <a:uFillTx/>
                <a:latin typeface="Aktiv Grotesk Medium"/>
                <a:ea typeface="+mn-ea"/>
                <a:cs typeface="+mn-cs"/>
              </a:rPr>
              <a:t> </a:t>
            </a:r>
            <a:endParaRPr kumimoji="0" lang="en-GB" sz="4400" b="1" i="0" u="none" strike="noStrike" kern="1200" cap="none" spc="0" normalizeH="0" baseline="0" noProof="0">
              <a:ln>
                <a:noFill/>
              </a:ln>
              <a:solidFill>
                <a:srgbClr val="FFFFFF"/>
              </a:solidFill>
              <a:effectLst/>
              <a:uLnTx/>
              <a:uFillTx/>
              <a:latin typeface="Aktiv Grotesk Medium" panose="020B0504020202020204" pitchFamily="34" charset="0"/>
              <a:ea typeface="+mn-ea"/>
              <a:cs typeface="+mn-cs"/>
            </a:endParaRPr>
          </a:p>
          <a:p>
            <a:pPr marL="0" marR="0" lvl="0" indent="0" algn="ctr" defTabSz="457200" rtl="0" eaLnBrk="1" fontAlgn="auto" latinLnBrk="0" hangingPunct="1">
              <a:lnSpc>
                <a:spcPts val="78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Aktiv Grotesk Medium" panose="020B0504020202020204" pitchFamily="34" charset="0"/>
              <a:ea typeface="+mn-ea"/>
              <a:cs typeface="+mn-cs"/>
            </a:endParaRPr>
          </a:p>
        </p:txBody>
      </p:sp>
    </p:spTree>
    <p:custDataLst>
      <p:tags r:id="rId1"/>
    </p:custDataLst>
    <p:extLst>
      <p:ext uri="{BB962C8B-B14F-4D97-AF65-F5344CB8AC3E}">
        <p14:creationId xmlns:p14="http://schemas.microsoft.com/office/powerpoint/2010/main" val="161752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36DF266-B110-414A-80D4-4F3DFEBE5B23}"/>
              </a:ext>
            </a:extLst>
          </p:cNvPr>
          <p:cNvSpPr/>
          <p:nvPr/>
        </p:nvSpPr>
        <p:spPr>
          <a:xfrm>
            <a:off x="568206" y="381561"/>
            <a:ext cx="7883068" cy="707886"/>
          </a:xfrm>
          <a:prstGeom prst="rect">
            <a:avLst/>
          </a:prstGeom>
        </p:spPr>
        <p:txBody>
          <a:bodyPr wrap="square">
            <a:spAutoFit/>
          </a:bodyPr>
          <a:lstStyle/>
          <a:p>
            <a:r>
              <a:rPr lang="en-GB" sz="4000" dirty="0">
                <a:latin typeface="Aktiv Grotesk Medium" panose="020B0504020202020204" pitchFamily="34" charset="0"/>
              </a:rPr>
              <a:t>Agenda</a:t>
            </a:r>
          </a:p>
        </p:txBody>
      </p:sp>
      <p:sp>
        <p:nvSpPr>
          <p:cNvPr id="29" name="Slide Number Placeholder 2">
            <a:extLst>
              <a:ext uri="{FF2B5EF4-FFF2-40B4-BE49-F238E27FC236}">
                <a16:creationId xmlns:a16="http://schemas.microsoft.com/office/drawing/2014/main" id="{B73E3D5F-8A7E-654B-A16E-81C503942C55}"/>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3</a:t>
            </a:fld>
            <a:endParaRPr lang="en-GB"/>
          </a:p>
        </p:txBody>
      </p:sp>
      <p:pic>
        <p:nvPicPr>
          <p:cNvPr id="11" name="Picture Placeholder 10" descr="A picture containing person, little, young, indoor&#10;&#10;Description automatically generated">
            <a:extLst>
              <a:ext uri="{FF2B5EF4-FFF2-40B4-BE49-F238E27FC236}">
                <a16:creationId xmlns:a16="http://schemas.microsoft.com/office/drawing/2014/main" id="{3CE097CD-9DBF-064A-A049-1E63F36F623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8972550" y="0"/>
            <a:ext cx="3219450" cy="6858000"/>
          </a:xfrm>
        </p:spPr>
      </p:pic>
      <p:sp>
        <p:nvSpPr>
          <p:cNvPr id="2" name="Slide Number Placeholder 1">
            <a:extLst>
              <a:ext uri="{FF2B5EF4-FFF2-40B4-BE49-F238E27FC236}">
                <a16:creationId xmlns:a16="http://schemas.microsoft.com/office/drawing/2014/main" id="{94AB4F4A-7387-D24E-8C9F-E5A3FF3FFFA3}"/>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3</a:t>
            </a:fld>
            <a:endParaRPr lang="en-GB">
              <a:solidFill>
                <a:schemeClr val="bg1"/>
              </a:solidFill>
            </a:endParaRPr>
          </a:p>
        </p:txBody>
      </p:sp>
      <p:sp>
        <p:nvSpPr>
          <p:cNvPr id="22" name="Rectangle 21">
            <a:extLst>
              <a:ext uri="{FF2B5EF4-FFF2-40B4-BE49-F238E27FC236}">
                <a16:creationId xmlns:a16="http://schemas.microsoft.com/office/drawing/2014/main" id="{B889C438-70B0-5244-A997-11574B7469A5}"/>
              </a:ext>
            </a:extLst>
          </p:cNvPr>
          <p:cNvSpPr/>
          <p:nvPr/>
        </p:nvSpPr>
        <p:spPr>
          <a:xfrm rot="5400000">
            <a:off x="10453807" y="5337950"/>
            <a:ext cx="2060035" cy="215444"/>
          </a:xfrm>
          <a:prstGeom prst="rect">
            <a:avLst/>
          </a:prstGeom>
        </p:spPr>
        <p:txBody>
          <a:bodyPr wrap="square">
            <a:spAutoFit/>
          </a:bodyPr>
          <a:lstStyle/>
          <a:p>
            <a:pPr algn="r"/>
            <a:r>
              <a:rPr lang="en-US" sz="800">
                <a:solidFill>
                  <a:schemeClr val="bg1"/>
                </a:solidFill>
                <a:latin typeface="Aktiv Grotesk" panose="020B0504020202020204" pitchFamily="34" charset="0"/>
              </a:rPr>
              <a:t>© Alejandra Kaiser  |  Guatemala</a:t>
            </a:r>
            <a:endParaRPr lang="en-US" sz="800">
              <a:solidFill>
                <a:schemeClr val="bg1"/>
              </a:solidFill>
              <a:effectLst/>
              <a:latin typeface="Aktiv Grotesk" panose="020B0504020202020204" pitchFamily="34" charset="0"/>
            </a:endParaRPr>
          </a:p>
        </p:txBody>
      </p:sp>
      <p:grpSp>
        <p:nvGrpSpPr>
          <p:cNvPr id="10" name="Group 9">
            <a:extLst>
              <a:ext uri="{FF2B5EF4-FFF2-40B4-BE49-F238E27FC236}">
                <a16:creationId xmlns:a16="http://schemas.microsoft.com/office/drawing/2014/main" id="{4A966CC7-7D0B-D10E-4CC5-D0816AC57870}"/>
              </a:ext>
            </a:extLst>
          </p:cNvPr>
          <p:cNvGrpSpPr/>
          <p:nvPr/>
        </p:nvGrpSpPr>
        <p:grpSpPr>
          <a:xfrm>
            <a:off x="568206" y="1301731"/>
            <a:ext cx="8544551" cy="5173959"/>
            <a:chOff x="558453" y="1501227"/>
            <a:chExt cx="8544551" cy="5173959"/>
          </a:xfrm>
        </p:grpSpPr>
        <p:grpSp>
          <p:nvGrpSpPr>
            <p:cNvPr id="6" name="Group 5"/>
            <p:cNvGrpSpPr/>
            <p:nvPr/>
          </p:nvGrpSpPr>
          <p:grpSpPr>
            <a:xfrm>
              <a:off x="568206" y="1501227"/>
              <a:ext cx="8534798" cy="3855545"/>
              <a:chOff x="568206" y="1856521"/>
              <a:chExt cx="8534798" cy="3855545"/>
            </a:xfrm>
          </p:grpSpPr>
          <p:pic>
            <p:nvPicPr>
              <p:cNvPr id="45" name="Picture 44">
                <a:extLst>
                  <a:ext uri="{FF2B5EF4-FFF2-40B4-BE49-F238E27FC236}">
                    <a16:creationId xmlns:a16="http://schemas.microsoft.com/office/drawing/2014/main" id="{53441D29-75DE-B044-8B5D-D846BC8C06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flipH="1" flipV="1">
                <a:off x="568206" y="1856521"/>
                <a:ext cx="1028367" cy="1214607"/>
              </a:xfrm>
              <a:prstGeom prst="rect">
                <a:avLst/>
              </a:prstGeom>
            </p:spPr>
          </p:pic>
          <p:pic>
            <p:nvPicPr>
              <p:cNvPr id="46" name="Picture 45">
                <a:extLst>
                  <a:ext uri="{FF2B5EF4-FFF2-40B4-BE49-F238E27FC236}">
                    <a16:creationId xmlns:a16="http://schemas.microsoft.com/office/drawing/2014/main" id="{ED9E7AD1-1AF1-1140-9D24-6B41C65B62D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flipH="1" flipV="1">
                <a:off x="572133" y="3174935"/>
                <a:ext cx="1028367" cy="1214607"/>
              </a:xfrm>
              <a:prstGeom prst="rect">
                <a:avLst/>
              </a:prstGeom>
            </p:spPr>
          </p:pic>
          <p:pic>
            <p:nvPicPr>
              <p:cNvPr id="47" name="Picture 46">
                <a:extLst>
                  <a:ext uri="{FF2B5EF4-FFF2-40B4-BE49-F238E27FC236}">
                    <a16:creationId xmlns:a16="http://schemas.microsoft.com/office/drawing/2014/main" id="{D5AF1951-016E-8649-ABC6-D8FE9747CC7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flipH="1" flipV="1">
                <a:off x="568206" y="4497459"/>
                <a:ext cx="1028367" cy="1214607"/>
              </a:xfrm>
              <a:prstGeom prst="rect">
                <a:avLst/>
              </a:prstGeom>
            </p:spPr>
          </p:pic>
          <p:sp>
            <p:nvSpPr>
              <p:cNvPr id="4" name="Rectangle 3">
                <a:extLst>
                  <a:ext uri="{FF2B5EF4-FFF2-40B4-BE49-F238E27FC236}">
                    <a16:creationId xmlns:a16="http://schemas.microsoft.com/office/drawing/2014/main" id="{6CD46169-746F-4DC5-B840-A474CC4B3176}"/>
                  </a:ext>
                </a:extLst>
              </p:cNvPr>
              <p:cNvSpPr/>
              <p:nvPr/>
            </p:nvSpPr>
            <p:spPr>
              <a:xfrm>
                <a:off x="734403" y="2125271"/>
                <a:ext cx="676469" cy="523220"/>
              </a:xfrm>
              <a:prstGeom prst="rect">
                <a:avLst/>
              </a:prstGeom>
            </p:spPr>
            <p:txBody>
              <a:bodyPr wrap="square">
                <a:spAutoFit/>
              </a:bodyPr>
              <a:lstStyle/>
              <a:p>
                <a:pPr algn="ctr"/>
                <a:r>
                  <a:rPr lang="en-GB" sz="2800" b="1" dirty="0">
                    <a:solidFill>
                      <a:schemeClr val="bg1"/>
                    </a:solidFill>
                    <a:latin typeface="Aktiv Grotesk Bold"/>
                  </a:rPr>
                  <a:t>01</a:t>
                </a:r>
              </a:p>
            </p:txBody>
          </p:sp>
          <p:sp>
            <p:nvSpPr>
              <p:cNvPr id="7" name="Rectangle 6">
                <a:extLst>
                  <a:ext uri="{FF2B5EF4-FFF2-40B4-BE49-F238E27FC236}">
                    <a16:creationId xmlns:a16="http://schemas.microsoft.com/office/drawing/2014/main" id="{1F9DF232-332F-4B06-9219-078ABD257605}"/>
                  </a:ext>
                </a:extLst>
              </p:cNvPr>
              <p:cNvSpPr/>
              <p:nvPr/>
            </p:nvSpPr>
            <p:spPr>
              <a:xfrm>
                <a:off x="1758881" y="3407457"/>
                <a:ext cx="7344123" cy="707886"/>
              </a:xfrm>
              <a:prstGeom prst="rect">
                <a:avLst/>
              </a:prstGeom>
            </p:spPr>
            <p:txBody>
              <a:bodyPr wrap="square">
                <a:spAutoFit/>
              </a:bodyPr>
              <a:lstStyle/>
              <a:p>
                <a:r>
                  <a:rPr lang="en-GB" sz="2000" dirty="0">
                    <a:latin typeface="Aktiv Grotesk" panose="020B0504020202020204" pitchFamily="34" charset="0"/>
                  </a:rPr>
                  <a:t>Safeguarding children and young people participating in events. Policy requirements, important considerations.</a:t>
                </a:r>
              </a:p>
            </p:txBody>
          </p:sp>
          <p:sp>
            <p:nvSpPr>
              <p:cNvPr id="19" name="Rectangle 18">
                <a:extLst>
                  <a:ext uri="{FF2B5EF4-FFF2-40B4-BE49-F238E27FC236}">
                    <a16:creationId xmlns:a16="http://schemas.microsoft.com/office/drawing/2014/main" id="{3CA84DC4-EACD-AE40-A216-4EAD02783DDE}"/>
                  </a:ext>
                </a:extLst>
              </p:cNvPr>
              <p:cNvSpPr/>
              <p:nvPr/>
            </p:nvSpPr>
            <p:spPr>
              <a:xfrm>
                <a:off x="704299" y="3499790"/>
                <a:ext cx="676469" cy="523220"/>
              </a:xfrm>
              <a:prstGeom prst="rect">
                <a:avLst/>
              </a:prstGeom>
            </p:spPr>
            <p:txBody>
              <a:bodyPr wrap="square">
                <a:spAutoFit/>
              </a:bodyPr>
              <a:lstStyle/>
              <a:p>
                <a:pPr algn="ctr"/>
                <a:r>
                  <a:rPr lang="en-GB" sz="2800" b="1">
                    <a:solidFill>
                      <a:schemeClr val="bg1"/>
                    </a:solidFill>
                    <a:latin typeface="Aktiv Grotesk Bold"/>
                  </a:rPr>
                  <a:t>02</a:t>
                </a:r>
              </a:p>
            </p:txBody>
          </p:sp>
          <p:sp>
            <p:nvSpPr>
              <p:cNvPr id="21" name="Rectangle 20">
                <a:extLst>
                  <a:ext uri="{FF2B5EF4-FFF2-40B4-BE49-F238E27FC236}">
                    <a16:creationId xmlns:a16="http://schemas.microsoft.com/office/drawing/2014/main" id="{AEC80E08-2444-0540-A27F-7D0761917B61}"/>
                  </a:ext>
                </a:extLst>
              </p:cNvPr>
              <p:cNvSpPr/>
              <p:nvPr/>
            </p:nvSpPr>
            <p:spPr>
              <a:xfrm>
                <a:off x="720055" y="4869656"/>
                <a:ext cx="676469" cy="523220"/>
              </a:xfrm>
              <a:prstGeom prst="rect">
                <a:avLst/>
              </a:prstGeom>
            </p:spPr>
            <p:txBody>
              <a:bodyPr wrap="square">
                <a:spAutoFit/>
              </a:bodyPr>
              <a:lstStyle/>
              <a:p>
                <a:pPr algn="ctr"/>
                <a:r>
                  <a:rPr lang="en-GB" sz="2800" b="1" dirty="0">
                    <a:solidFill>
                      <a:schemeClr val="bg1"/>
                    </a:solidFill>
                    <a:latin typeface="Aktiv Grotesk Bold"/>
                  </a:rPr>
                  <a:t>03</a:t>
                </a:r>
              </a:p>
            </p:txBody>
          </p:sp>
          <p:sp>
            <p:nvSpPr>
              <p:cNvPr id="37" name="Rectangle 36">
                <a:extLst>
                  <a:ext uri="{FF2B5EF4-FFF2-40B4-BE49-F238E27FC236}">
                    <a16:creationId xmlns:a16="http://schemas.microsoft.com/office/drawing/2014/main" id="{A96B13A3-32A1-1B41-992E-3428684EB7F4}"/>
                  </a:ext>
                </a:extLst>
              </p:cNvPr>
              <p:cNvSpPr/>
              <p:nvPr/>
            </p:nvSpPr>
            <p:spPr>
              <a:xfrm>
                <a:off x="1758881" y="4904707"/>
                <a:ext cx="7118419" cy="400110"/>
              </a:xfrm>
              <a:prstGeom prst="rect">
                <a:avLst/>
              </a:prstGeom>
            </p:spPr>
            <p:txBody>
              <a:bodyPr wrap="square">
                <a:spAutoFit/>
              </a:bodyPr>
              <a:lstStyle/>
              <a:p>
                <a:r>
                  <a:rPr lang="en-GB" sz="2000" dirty="0">
                    <a:latin typeface="Aktiv Grotesk" panose="020B0504020202020204" pitchFamily="34" charset="0"/>
                  </a:rPr>
                  <a:t>Practical experience of SOS Children’s Villages the Gambia</a:t>
                </a:r>
              </a:p>
            </p:txBody>
          </p:sp>
          <p:sp>
            <p:nvSpPr>
              <p:cNvPr id="3" name="Rectangle 2"/>
              <p:cNvSpPr/>
              <p:nvPr/>
            </p:nvSpPr>
            <p:spPr>
              <a:xfrm>
                <a:off x="1758881" y="2109881"/>
                <a:ext cx="4435830" cy="707886"/>
              </a:xfrm>
              <a:prstGeom prst="rect">
                <a:avLst/>
              </a:prstGeom>
            </p:spPr>
            <p:txBody>
              <a:bodyPr wrap="none">
                <a:spAutoFit/>
              </a:bodyPr>
              <a:lstStyle/>
              <a:p>
                <a:r>
                  <a:rPr lang="en-GB" sz="2000" dirty="0">
                    <a:latin typeface="Aktiv Grotesk" panose="020B0504020202020204" pitchFamily="34" charset="0"/>
                  </a:rPr>
                  <a:t>Child and youth safeguarding at </a:t>
                </a:r>
                <a:br>
                  <a:rPr lang="en-GB" sz="2000" dirty="0">
                    <a:latin typeface="Aktiv Grotesk" panose="020B0504020202020204" pitchFamily="34" charset="0"/>
                  </a:rPr>
                </a:br>
                <a:r>
                  <a:rPr lang="en-GB" sz="2000" dirty="0">
                    <a:latin typeface="Aktiv Grotesk" panose="020B0504020202020204" pitchFamily="34" charset="0"/>
                  </a:rPr>
                  <a:t>SOS Children’s Villages International</a:t>
                </a:r>
              </a:p>
            </p:txBody>
          </p:sp>
        </p:grpSp>
        <p:pic>
          <p:nvPicPr>
            <p:cNvPr id="5" name="Picture 4">
              <a:extLst>
                <a:ext uri="{FF2B5EF4-FFF2-40B4-BE49-F238E27FC236}">
                  <a16:creationId xmlns:a16="http://schemas.microsoft.com/office/drawing/2014/main" id="{13319BF5-9DAB-5610-557A-6F8851878B7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flipH="1" flipV="1">
              <a:off x="558453" y="5460579"/>
              <a:ext cx="1028367" cy="1214607"/>
            </a:xfrm>
            <a:prstGeom prst="rect">
              <a:avLst/>
            </a:prstGeom>
          </p:spPr>
        </p:pic>
        <p:sp>
          <p:nvSpPr>
            <p:cNvPr id="8" name="Rectangle 7">
              <a:extLst>
                <a:ext uri="{FF2B5EF4-FFF2-40B4-BE49-F238E27FC236}">
                  <a16:creationId xmlns:a16="http://schemas.microsoft.com/office/drawing/2014/main" id="{1A97BC87-F370-64C0-00DC-F60A2BD90519}"/>
                </a:ext>
              </a:extLst>
            </p:cNvPr>
            <p:cNvSpPr/>
            <p:nvPr/>
          </p:nvSpPr>
          <p:spPr>
            <a:xfrm>
              <a:off x="720055" y="5806272"/>
              <a:ext cx="676469" cy="523220"/>
            </a:xfrm>
            <a:prstGeom prst="rect">
              <a:avLst/>
            </a:prstGeom>
          </p:spPr>
          <p:txBody>
            <a:bodyPr wrap="square">
              <a:spAutoFit/>
            </a:bodyPr>
            <a:lstStyle/>
            <a:p>
              <a:pPr algn="ctr"/>
              <a:r>
                <a:rPr lang="en-GB" sz="2800" b="1" dirty="0">
                  <a:solidFill>
                    <a:schemeClr val="bg1"/>
                  </a:solidFill>
                  <a:latin typeface="Aktiv Grotesk Bold"/>
                </a:rPr>
                <a:t>04</a:t>
              </a:r>
            </a:p>
          </p:txBody>
        </p:sp>
        <p:sp>
          <p:nvSpPr>
            <p:cNvPr id="9" name="Rectangle 8">
              <a:extLst>
                <a:ext uri="{FF2B5EF4-FFF2-40B4-BE49-F238E27FC236}">
                  <a16:creationId xmlns:a16="http://schemas.microsoft.com/office/drawing/2014/main" id="{43B0284D-6D63-FAEE-61FA-82D19786934D}"/>
                </a:ext>
              </a:extLst>
            </p:cNvPr>
            <p:cNvSpPr/>
            <p:nvPr/>
          </p:nvSpPr>
          <p:spPr>
            <a:xfrm>
              <a:off x="1758881" y="5867827"/>
              <a:ext cx="7118419" cy="400110"/>
            </a:xfrm>
            <a:prstGeom prst="rect">
              <a:avLst/>
            </a:prstGeom>
          </p:spPr>
          <p:txBody>
            <a:bodyPr wrap="square">
              <a:spAutoFit/>
            </a:bodyPr>
            <a:lstStyle/>
            <a:p>
              <a:r>
                <a:rPr lang="en-GB" sz="2000" dirty="0">
                  <a:latin typeface="Aktiv Grotesk" panose="020B0504020202020204" pitchFamily="34" charset="0"/>
                </a:rPr>
                <a:t>Practical experience of SOS Children’s Villages Philippines</a:t>
              </a:r>
            </a:p>
          </p:txBody>
        </p:sp>
      </p:grpSp>
    </p:spTree>
    <p:extLst>
      <p:ext uri="{BB962C8B-B14F-4D97-AF65-F5344CB8AC3E}">
        <p14:creationId xmlns:p14="http://schemas.microsoft.com/office/powerpoint/2010/main" val="33809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4" y="269961"/>
            <a:ext cx="10825596" cy="828000"/>
          </a:xfrm>
        </p:spPr>
        <p:txBody>
          <a:bodyPr>
            <a:noAutofit/>
          </a:bodyPr>
          <a:lstStyle/>
          <a:p>
            <a:pPr lvl="0">
              <a:lnSpc>
                <a:spcPct val="100000"/>
              </a:lnSpc>
            </a:pPr>
            <a:r>
              <a:rPr lang="en-GB" sz="2800" dirty="0"/>
              <a:t>Child and youth safeguarding at</a:t>
            </a:r>
            <a:br>
              <a:rPr lang="en-GB" sz="2800" dirty="0"/>
            </a:br>
            <a:r>
              <a:rPr lang="en-GB" sz="2800" dirty="0"/>
              <a:t>SOS Children’s Villages International</a:t>
            </a:r>
          </a:p>
        </p:txBody>
      </p:sp>
      <p:sp>
        <p:nvSpPr>
          <p:cNvPr id="4" name="TextBox 3"/>
          <p:cNvSpPr txBox="1"/>
          <p:nvPr/>
        </p:nvSpPr>
        <p:spPr>
          <a:xfrm>
            <a:off x="699654" y="2183811"/>
            <a:ext cx="11082771" cy="707886"/>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SOS Children’s Villages International is a federation of legally independent, autonomous member organisations, operating in 137 countries and territories.</a:t>
            </a:r>
          </a:p>
        </p:txBody>
      </p:sp>
      <p:pic>
        <p:nvPicPr>
          <p:cNvPr id="5" name="Picture 4">
            <a:extLst>
              <a:ext uri="{FF2B5EF4-FFF2-40B4-BE49-F238E27FC236}">
                <a16:creationId xmlns:a16="http://schemas.microsoft.com/office/drawing/2014/main" id="{8E0E323F-B508-E60C-616F-8F517BDEB35D}"/>
              </a:ext>
            </a:extLst>
          </p:cNvPr>
          <p:cNvPicPr>
            <a:picLocks noChangeAspect="1"/>
          </p:cNvPicPr>
          <p:nvPr/>
        </p:nvPicPr>
        <p:blipFill>
          <a:blip r:embed="rId2"/>
          <a:stretch>
            <a:fillRect/>
          </a:stretch>
        </p:blipFill>
        <p:spPr>
          <a:xfrm>
            <a:off x="693778" y="3429000"/>
            <a:ext cx="11088647" cy="1238423"/>
          </a:xfrm>
          <a:prstGeom prst="rect">
            <a:avLst/>
          </a:prstGeom>
        </p:spPr>
      </p:pic>
      <p:sp>
        <p:nvSpPr>
          <p:cNvPr id="6" name="TextBox 5">
            <a:extLst>
              <a:ext uri="{FF2B5EF4-FFF2-40B4-BE49-F238E27FC236}">
                <a16:creationId xmlns:a16="http://schemas.microsoft.com/office/drawing/2014/main" id="{D3ABBFE6-494F-B086-1DA0-A0F1E6FD2945}"/>
              </a:ext>
            </a:extLst>
          </p:cNvPr>
          <p:cNvSpPr txBox="1"/>
          <p:nvPr/>
        </p:nvSpPr>
        <p:spPr>
          <a:xfrm>
            <a:off x="693778" y="5060361"/>
            <a:ext cx="11082771" cy="307777"/>
          </a:xfrm>
          <a:prstGeom prst="rect">
            <a:avLst/>
          </a:prstGeom>
          <a:noFill/>
        </p:spPr>
        <p:txBody>
          <a:bodyPr wrap="square" rtlCol="0">
            <a:spAutoFit/>
          </a:bodyPr>
          <a:lstStyle/>
          <a:p>
            <a:pPr algn="l"/>
            <a:r>
              <a:rPr lang="en-GB" sz="1400" dirty="0">
                <a:latin typeface="Aktiv Grotesk" panose="020B0504020202020204" pitchFamily="34" charset="0"/>
                <a:ea typeface="Aktiv Grotesk" panose="020B0504020202020204" pitchFamily="34" charset="0"/>
                <a:cs typeface="Aktiv Grotesk" panose="020B0504020202020204" pitchFamily="34" charset="0"/>
              </a:rPr>
              <a:t>* Annual statistics for 2024</a:t>
            </a:r>
          </a:p>
        </p:txBody>
      </p:sp>
      <p:pic>
        <p:nvPicPr>
          <p:cNvPr id="3" name="Imagen 38">
            <a:extLst>
              <a:ext uri="{FF2B5EF4-FFF2-40B4-BE49-F238E27FC236}">
                <a16:creationId xmlns:a16="http://schemas.microsoft.com/office/drawing/2014/main" id="{77B7F30E-52E3-99C6-63BA-BD07D1C35671}"/>
              </a:ext>
            </a:extLst>
          </p:cNvPr>
          <p:cNvPicPr>
            <a:picLocks noChangeAspect="1"/>
          </p:cNvPicPr>
          <p:nvPr/>
        </p:nvPicPr>
        <p:blipFill>
          <a:blip r:embed="rId3"/>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388148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416DD-24BA-A5F9-8949-DD8CB3D8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DFFA0-F40F-333C-A7DD-F5694AB2FF71}"/>
              </a:ext>
            </a:extLst>
          </p:cNvPr>
          <p:cNvSpPr>
            <a:spLocks noGrp="1"/>
          </p:cNvSpPr>
          <p:nvPr>
            <p:ph type="title"/>
          </p:nvPr>
        </p:nvSpPr>
        <p:spPr>
          <a:xfrm>
            <a:off x="699654" y="269961"/>
            <a:ext cx="10825596" cy="828000"/>
          </a:xfrm>
        </p:spPr>
        <p:txBody>
          <a:bodyPr>
            <a:noAutofit/>
          </a:bodyPr>
          <a:lstStyle/>
          <a:p>
            <a:pPr lvl="0">
              <a:lnSpc>
                <a:spcPct val="100000"/>
              </a:lnSpc>
            </a:pPr>
            <a:r>
              <a:rPr lang="en-GB" sz="2800" dirty="0"/>
              <a:t>Child and youth safeguarding at </a:t>
            </a:r>
            <a:br>
              <a:rPr lang="en-GB" sz="2800" dirty="0"/>
            </a:br>
            <a:r>
              <a:rPr lang="en-GB" sz="2800" dirty="0"/>
              <a:t>SOS Children’s Villages International</a:t>
            </a:r>
          </a:p>
        </p:txBody>
      </p:sp>
      <p:sp>
        <p:nvSpPr>
          <p:cNvPr id="4" name="TextBox 3">
            <a:extLst>
              <a:ext uri="{FF2B5EF4-FFF2-40B4-BE49-F238E27FC236}">
                <a16:creationId xmlns:a16="http://schemas.microsoft.com/office/drawing/2014/main" id="{6E9C1ECE-F509-036B-5CE2-F379D32A3F0E}"/>
              </a:ext>
            </a:extLst>
          </p:cNvPr>
          <p:cNvSpPr txBox="1"/>
          <p:nvPr/>
        </p:nvSpPr>
        <p:spPr>
          <a:xfrm>
            <a:off x="699654" y="1307511"/>
            <a:ext cx="11082771" cy="4708981"/>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Child and youth safeguarding work of the federation and individual member organisations is guided by federation binding policies and regulations.</a:t>
            </a:r>
          </a:p>
          <a:p>
            <a:pPr marL="800100" lvl="1" indent="-342900">
              <a:buFont typeface="Courier New" panose="02070309020205020404" pitchFamily="49" charset="0"/>
              <a:buChar char="o"/>
            </a:pPr>
            <a:r>
              <a:rPr lang="en-GB" sz="2000" dirty="0">
                <a:latin typeface="Aktiv Grotesk" panose="020B0504020202020204" pitchFamily="34" charset="0"/>
                <a:ea typeface="Aktiv Grotesk" panose="020B0504020202020204" pitchFamily="34" charset="0"/>
                <a:cs typeface="Aktiv Grotesk" panose="020B0504020202020204" pitchFamily="34" charset="0"/>
              </a:rPr>
              <a:t>Child and Youth Safeguarding Policy (endorsed in 2023)</a:t>
            </a:r>
          </a:p>
          <a:p>
            <a:pPr marL="800100" lvl="1" indent="-342900">
              <a:buFont typeface="Courier New" panose="02070309020205020404" pitchFamily="49" charset="0"/>
              <a:buChar char="o"/>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sz="2000" dirty="0">
                <a:latin typeface="Aktiv Grotesk" panose="020B0504020202020204" pitchFamily="34" charset="0"/>
                <a:ea typeface="Aktiv Grotesk" panose="020B0504020202020204" pitchFamily="34" charset="0"/>
                <a:cs typeface="Aktiv Grotesk" panose="020B0504020202020204" pitchFamily="34" charset="0"/>
              </a:rPr>
              <a:t>Child and Youth Safeguarding Regulation (2023), providing further clarification of the Policy</a:t>
            </a:r>
          </a:p>
          <a:p>
            <a:pPr marL="800100" lvl="1" indent="-342900">
              <a:buFont typeface="Courier New" panose="02070309020205020404" pitchFamily="49" charset="0"/>
              <a:buChar char="o"/>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sz="2000" dirty="0">
                <a:latin typeface="Aktiv Grotesk" panose="020B0504020202020204" pitchFamily="34" charset="0"/>
                <a:ea typeface="Aktiv Grotesk" panose="020B0504020202020204" pitchFamily="34" charset="0"/>
                <a:cs typeface="Aktiv Grotesk" panose="020B0504020202020204" pitchFamily="34" charset="0"/>
              </a:rPr>
              <a:t>Code of Conduct (2023)</a:t>
            </a:r>
          </a:p>
          <a:p>
            <a:pPr marL="800100" lvl="1" indent="-342900">
              <a:buFont typeface="Courier New" panose="02070309020205020404" pitchFamily="49" charset="0"/>
              <a:buChar char="o"/>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sz="2000" dirty="0">
                <a:latin typeface="Aktiv Grotesk" panose="020B0504020202020204" pitchFamily="34" charset="0"/>
                <a:ea typeface="Aktiv Grotesk" panose="020B0504020202020204" pitchFamily="34" charset="0"/>
                <a:cs typeface="Aktiv Grotesk" panose="020B0504020202020204" pitchFamily="34" charset="0"/>
              </a:rPr>
              <a:t>Misconduct Incident Management Regulation (2023)</a:t>
            </a:r>
          </a:p>
          <a:p>
            <a:pPr marL="800100" lvl="1" indent="-342900">
              <a:buFont typeface="Courier New" panose="02070309020205020404" pitchFamily="49" charset="0"/>
              <a:buChar char="o"/>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800100" lvl="1" indent="-342900">
              <a:buFont typeface="Courier New" panose="02070309020205020404" pitchFamily="49" charset="0"/>
              <a:buChar char="o"/>
            </a:pPr>
            <a:r>
              <a:rPr lang="en-GB" sz="2000" dirty="0">
                <a:latin typeface="Aktiv Grotesk" panose="020B0504020202020204" pitchFamily="34" charset="0"/>
                <a:ea typeface="Aktiv Grotesk" panose="020B0504020202020204" pitchFamily="34" charset="0"/>
                <a:cs typeface="Aktiv Grotesk" panose="020B0504020202020204" pitchFamily="34" charset="0"/>
              </a:rPr>
              <a:t>Misconduct Investigation Regulation (2023)</a:t>
            </a:r>
          </a:p>
          <a:p>
            <a:pPr marL="742950" lvl="1" indent="-285750">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In addition, there are non-binding documents, providing further guidance to the member associations on specific topics</a:t>
            </a:r>
          </a:p>
        </p:txBody>
      </p:sp>
      <p:pic>
        <p:nvPicPr>
          <p:cNvPr id="3" name="Imagen 38">
            <a:extLst>
              <a:ext uri="{FF2B5EF4-FFF2-40B4-BE49-F238E27FC236}">
                <a16:creationId xmlns:a16="http://schemas.microsoft.com/office/drawing/2014/main" id="{4008FCAE-712C-23DD-728F-5BC1C540FB7B}"/>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403997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654" y="1374249"/>
            <a:ext cx="10380617" cy="4708981"/>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SOS Children’s Villages operates various programmes, including alternative care, youth care, family strengthening, education, health, and emergency response.</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Child and youth safeguarding policies and regulations apply not only to the programme work of the member organisations, but also to all other areas of their work (e.g. human resources, fundraising, communications, etc.).</a:t>
            </a:r>
          </a:p>
          <a:p>
            <a:pPr marL="285750" indent="-285750" algn="l">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The child and youth safeguarding work of the organisation is based on four key pillars:</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Prevention</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Raising awareness and capacity building</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Reporting</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Responding.</a:t>
            </a:r>
          </a:p>
          <a:p>
            <a:pPr marL="800100" lvl="1" indent="-342900">
              <a:buFont typeface="Courier New" panose="02070309020205020404" pitchFamily="49" charset="0"/>
              <a:buChar char="o"/>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342900" indent="-342900">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Each member organisation is required to appoint a national focal person responsible for coordinating, supporting and coordinating safeguarding activities.</a:t>
            </a:r>
          </a:p>
        </p:txBody>
      </p:sp>
      <p:sp>
        <p:nvSpPr>
          <p:cNvPr id="6" name="Title 1">
            <a:extLst>
              <a:ext uri="{FF2B5EF4-FFF2-40B4-BE49-F238E27FC236}">
                <a16:creationId xmlns:a16="http://schemas.microsoft.com/office/drawing/2014/main" id="{5D3E42FD-EAEF-89C2-939A-DF314076D8BA}"/>
              </a:ext>
            </a:extLst>
          </p:cNvPr>
          <p:cNvSpPr txBox="1">
            <a:spLocks/>
          </p:cNvSpPr>
          <p:nvPr/>
        </p:nvSpPr>
        <p:spPr>
          <a:xfrm>
            <a:off x="699654" y="217252"/>
            <a:ext cx="10825596" cy="93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dirty="0"/>
              <a:t>Child and youth safeguarding at </a:t>
            </a:r>
            <a:br>
              <a:rPr lang="en-GB" sz="2800" dirty="0"/>
            </a:br>
            <a:r>
              <a:rPr lang="en-GB" sz="2800" dirty="0"/>
              <a:t>SOS Children’s Villages International</a:t>
            </a:r>
          </a:p>
        </p:txBody>
      </p:sp>
      <p:pic>
        <p:nvPicPr>
          <p:cNvPr id="2" name="Imagen 38">
            <a:extLst>
              <a:ext uri="{FF2B5EF4-FFF2-40B4-BE49-F238E27FC236}">
                <a16:creationId xmlns:a16="http://schemas.microsoft.com/office/drawing/2014/main" id="{F26B2A45-1C68-AE96-0752-98A1F1CFD648}"/>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90657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654" y="1746468"/>
            <a:ext cx="10380617" cy="3631763"/>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A thorough safeguarding risk assessment must be carried out for each new project and activity.</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This takes into account both internal and external risk factors.</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The assessment is organised by the member organisation or a specific programme location.</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The views and thoughts of the children and young people concerned must be considered.</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342900" indent="-342900">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The results of the risk assessment must be documented, and all identified risks must be addressed with appropriate risk mitigation actions.</a:t>
            </a:r>
          </a:p>
          <a:p>
            <a:pPr marL="342900" indent="-342900">
              <a:buFont typeface="Arial" panose="020B0604020202020204" pitchFamily="34" charset="0"/>
              <a:buChar char="•"/>
            </a:pPr>
            <a:endParaRPr lang="en-GB" sz="2000" dirty="0">
              <a:latin typeface="Aktiv Grotesk" panose="020B0504020202020204" pitchFamily="34" charset="0"/>
              <a:ea typeface="Aktiv Grotesk" panose="020B0504020202020204" pitchFamily="34" charset="0"/>
              <a:cs typeface="Aktiv Grotesk" panose="020B0504020202020204" pitchFamily="34" charset="0"/>
            </a:endParaRPr>
          </a:p>
          <a:p>
            <a:pPr marL="342900" indent="-342900">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It must be clear who is responsible for the specific actions and what the expected outcomes are.</a:t>
            </a:r>
          </a:p>
        </p:txBody>
      </p:sp>
      <p:sp>
        <p:nvSpPr>
          <p:cNvPr id="6" name="Title 1">
            <a:extLst>
              <a:ext uri="{FF2B5EF4-FFF2-40B4-BE49-F238E27FC236}">
                <a16:creationId xmlns:a16="http://schemas.microsoft.com/office/drawing/2014/main" id="{A8BE9A76-39AF-9E87-A60C-4E6E36B7B116}"/>
              </a:ext>
            </a:extLst>
          </p:cNvPr>
          <p:cNvSpPr txBox="1">
            <a:spLocks/>
          </p:cNvSpPr>
          <p:nvPr/>
        </p:nvSpPr>
        <p:spPr>
          <a:xfrm>
            <a:off x="699654" y="193761"/>
            <a:ext cx="10920846" cy="100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800" dirty="0"/>
              <a:t>Safeguarding children and young people participating in events. Policy requirements, important considerations.</a:t>
            </a:r>
          </a:p>
        </p:txBody>
      </p:sp>
      <p:pic>
        <p:nvPicPr>
          <p:cNvPr id="2" name="Imagen 38">
            <a:extLst>
              <a:ext uri="{FF2B5EF4-FFF2-40B4-BE49-F238E27FC236}">
                <a16:creationId xmlns:a16="http://schemas.microsoft.com/office/drawing/2014/main" id="{0FE1D8CF-C427-A7D2-8414-1F0DE68666D5}"/>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242899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5FC43-C9D1-080A-1F6D-ABF16A2EAC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9177F7-FCAB-DCC0-4488-240E2BBD69A9}"/>
              </a:ext>
            </a:extLst>
          </p:cNvPr>
          <p:cNvSpPr txBox="1"/>
          <p:nvPr/>
        </p:nvSpPr>
        <p:spPr>
          <a:xfrm>
            <a:off x="699654" y="1543578"/>
            <a:ext cx="10380617"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In the case of internal and external events, the risk assessment must consider factors such as:</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The organiser of the event</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Do the children and young people need to travel to the event?</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If so, how will the trip be organised, and who will accompany them?</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Will they be staying overnight, or is it a one-day activity?</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How will their participation be organised? </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Will there be someone to support them throughout the event?</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Are there any specific issues requiring further consideration, such as age-related matters, language or other specific needs of the children?</a:t>
            </a:r>
          </a:p>
          <a:p>
            <a:pPr marL="800100" lvl="1" indent="-342900">
              <a:buFont typeface="Courier New" panose="02070309020205020404" pitchFamily="49" charset="0"/>
              <a:buChar char="o"/>
            </a:pPr>
            <a:r>
              <a:rPr lang="en-GB" dirty="0">
                <a:latin typeface="Aktiv Grotesk" panose="020B0504020202020204" pitchFamily="34" charset="0"/>
                <a:ea typeface="Aktiv Grotesk" panose="020B0504020202020204" pitchFamily="34" charset="0"/>
                <a:cs typeface="Aktiv Grotesk" panose="020B0504020202020204" pitchFamily="34" charset="0"/>
              </a:rPr>
              <a:t>Is it clear how to report potential concerns during the event, and to whom?</a:t>
            </a:r>
          </a:p>
          <a:p>
            <a:pPr marL="800100" lvl="1" indent="-342900">
              <a:buFont typeface="Courier New" panose="02070309020205020404" pitchFamily="49" charset="0"/>
              <a:buChar char="o"/>
            </a:pPr>
            <a:endParaRPr lang="en-GB" dirty="0">
              <a:latin typeface="Aktiv Grotesk" panose="020B0504020202020204" pitchFamily="34" charset="0"/>
              <a:ea typeface="Aktiv Grotesk" panose="020B0504020202020204" pitchFamily="34" charset="0"/>
              <a:cs typeface="Aktiv Grotesk" panose="020B0504020202020204" pitchFamily="34" charset="0"/>
            </a:endParaRPr>
          </a:p>
          <a:p>
            <a:pPr marL="342900" indent="-342900">
              <a:buFont typeface="Arial" panose="020B0604020202020204" pitchFamily="34" charset="0"/>
              <a:buChar char="•"/>
            </a:pPr>
            <a:r>
              <a:rPr lang="en-GB" sz="2000" dirty="0">
                <a:latin typeface="Aktiv Grotesk" panose="020B0504020202020204" pitchFamily="34" charset="0"/>
                <a:ea typeface="Aktiv Grotesk" panose="020B0504020202020204" pitchFamily="34" charset="0"/>
                <a:cs typeface="Aktiv Grotesk" panose="020B0504020202020204" pitchFamily="34" charset="0"/>
              </a:rPr>
              <a:t>All actions must be guided by the best interests of children and young people. This cannot be compromised for the sake of the success of the event.</a:t>
            </a:r>
          </a:p>
        </p:txBody>
      </p:sp>
      <p:sp>
        <p:nvSpPr>
          <p:cNvPr id="6" name="Title 1">
            <a:extLst>
              <a:ext uri="{FF2B5EF4-FFF2-40B4-BE49-F238E27FC236}">
                <a16:creationId xmlns:a16="http://schemas.microsoft.com/office/drawing/2014/main" id="{D3D07F9A-71CF-268A-D745-4896EBF6ACE9}"/>
              </a:ext>
            </a:extLst>
          </p:cNvPr>
          <p:cNvSpPr txBox="1">
            <a:spLocks/>
          </p:cNvSpPr>
          <p:nvPr/>
        </p:nvSpPr>
        <p:spPr>
          <a:xfrm>
            <a:off x="699654" y="269961"/>
            <a:ext cx="10920846" cy="82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800" dirty="0"/>
              <a:t>Safeguarding children and young people participating in events. Policy requirements, important considerations.</a:t>
            </a:r>
          </a:p>
        </p:txBody>
      </p:sp>
      <p:pic>
        <p:nvPicPr>
          <p:cNvPr id="2" name="Imagen 38">
            <a:extLst>
              <a:ext uri="{FF2B5EF4-FFF2-40B4-BE49-F238E27FC236}">
                <a16:creationId xmlns:a16="http://schemas.microsoft.com/office/drawing/2014/main" id="{CAFD0882-862A-7DDA-9AE2-376324A5C1D6}"/>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409367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16E65-BA89-23C7-F78C-245FD8869C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32B609-88DD-58CE-FA65-8B01BD854A5F}"/>
              </a:ext>
            </a:extLst>
          </p:cNvPr>
          <p:cNvSpPr txBox="1"/>
          <p:nvPr/>
        </p:nvSpPr>
        <p:spPr>
          <a:xfrm>
            <a:off x="905692" y="2337941"/>
            <a:ext cx="10380617" cy="1077218"/>
          </a:xfrm>
          <a:prstGeom prst="rect">
            <a:avLst/>
          </a:prstGeom>
          <a:noFill/>
        </p:spPr>
        <p:txBody>
          <a:bodyPr wrap="square" rtlCol="0">
            <a:spAutoFit/>
          </a:bodyPr>
          <a:lstStyle/>
          <a:p>
            <a:pPr algn="ctr"/>
            <a:r>
              <a:rPr lang="en-US" sz="3200" b="1" dirty="0"/>
              <a:t>Best practices for safeguarding children and young people at external events in The Gambia </a:t>
            </a:r>
            <a:endParaRPr lang="en-GB" sz="3200" b="1"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2" name="Rectangle 1">
            <a:extLst>
              <a:ext uri="{FF2B5EF4-FFF2-40B4-BE49-F238E27FC236}">
                <a16:creationId xmlns:a16="http://schemas.microsoft.com/office/drawing/2014/main" id="{CCE5A2F2-F2E3-6266-3639-FC59E4BF3319}"/>
              </a:ext>
            </a:extLst>
          </p:cNvPr>
          <p:cNvSpPr/>
          <p:nvPr/>
        </p:nvSpPr>
        <p:spPr>
          <a:xfrm>
            <a:off x="4167188" y="4156949"/>
            <a:ext cx="3857624" cy="738664"/>
          </a:xfrm>
          <a:prstGeom prst="rect">
            <a:avLst/>
          </a:prstGeom>
        </p:spPr>
        <p:txBody>
          <a:bodyPr wrap="square">
            <a:spAutoFit/>
          </a:bodyPr>
          <a:lstStyle/>
          <a:p>
            <a:r>
              <a:rPr lang="en-GB" dirty="0"/>
              <a:t>Marie Mosan Sarr</a:t>
            </a:r>
          </a:p>
          <a:p>
            <a:r>
              <a:rPr lang="en-GB" sz="1200" dirty="0"/>
              <a:t>National Child and Youth Safeguarding Coordinator</a:t>
            </a:r>
          </a:p>
          <a:p>
            <a:r>
              <a:rPr lang="en-GB" sz="1200" dirty="0"/>
              <a:t>SOS Children’s Villages in the Gambia</a:t>
            </a:r>
          </a:p>
        </p:txBody>
      </p:sp>
      <p:pic>
        <p:nvPicPr>
          <p:cNvPr id="9" name="Imagen 38">
            <a:extLst>
              <a:ext uri="{FF2B5EF4-FFF2-40B4-BE49-F238E27FC236}">
                <a16:creationId xmlns:a16="http://schemas.microsoft.com/office/drawing/2014/main" id="{2EA04184-EF0B-AFFB-C0CA-6F2C3F7D74D9}"/>
              </a:ext>
            </a:extLst>
          </p:cNvPr>
          <p:cNvPicPr>
            <a:picLocks noChangeAspect="1"/>
          </p:cNvPicPr>
          <p:nvPr/>
        </p:nvPicPr>
        <p:blipFill>
          <a:blip r:embed="rId2"/>
          <a:stretch>
            <a:fillRect/>
          </a:stretch>
        </p:blipFill>
        <p:spPr>
          <a:xfrm>
            <a:off x="8081150" y="6459130"/>
            <a:ext cx="3695399" cy="257818"/>
          </a:xfrm>
          <a:prstGeom prst="rect">
            <a:avLst/>
          </a:prstGeom>
        </p:spPr>
      </p:pic>
    </p:spTree>
    <p:extLst>
      <p:ext uri="{BB962C8B-B14F-4D97-AF65-F5344CB8AC3E}">
        <p14:creationId xmlns:p14="http://schemas.microsoft.com/office/powerpoint/2010/main" val="883217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SOS Children Villages Presentation Template.pptx" id="{EF85C5DC-AD73-470D-A836-714188DC2717}" vid="{DA43FB58-80E9-467C-8031-08E673CD0664}"/>
    </a:ext>
  </a:extLst>
</a:theme>
</file>

<file path=ppt/theme/theme2.xml><?xml version="1.0" encoding="utf-8"?>
<a:theme xmlns:a="http://schemas.openxmlformats.org/drawingml/2006/main" name="1_Office Them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A8ED08C1A1743BDE638B85E3ED62C" ma:contentTypeVersion="11" ma:contentTypeDescription="Create a new document." ma:contentTypeScope="" ma:versionID="d84a13604ecfaeb1423c676b092e56bc">
  <xsd:schema xmlns:xsd="http://www.w3.org/2001/XMLSchema" xmlns:xs="http://www.w3.org/2001/XMLSchema" xmlns:p="http://schemas.microsoft.com/office/2006/metadata/properties" xmlns:ns2="34159ec6-dd58-4794-a311-c1dfc8177429" xmlns:ns3="4d6f74bb-8fbc-4600-88b0-a75c61a36ff7" targetNamespace="http://schemas.microsoft.com/office/2006/metadata/properties" ma:root="true" ma:fieldsID="f02860c5b8e20698cf410c7aa708141d" ns2:_="" ns3:_="">
    <xsd:import namespace="34159ec6-dd58-4794-a311-c1dfc8177429"/>
    <xsd:import namespace="4d6f74bb-8fbc-4600-88b0-a75c61a36ff7"/>
    <xsd:element name="properties">
      <xsd:complexType>
        <xsd:sequence>
          <xsd:element name="documentManagement">
            <xsd:complexType>
              <xsd:all>
                <xsd:element ref="ns2:SOS_Owner" minOccurs="0"/>
                <xsd:element ref="ns2:SOS_VersionNumber" minOccurs="0"/>
                <xsd:element ref="ns2:SOS_InitialReleaseDate" minOccurs="0"/>
                <xsd:element ref="ns2:SOS_VersionDate" minOccurs="0"/>
                <xsd:element ref="ns2:SOS_NextReviewDate" minOccurs="0"/>
                <xsd:element ref="ns2:SOS_OrderNumber"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59ec6-dd58-4794-a311-c1dfc8177429" elementFormDefault="qualified">
    <xsd:import namespace="http://schemas.microsoft.com/office/2006/documentManagement/types"/>
    <xsd:import namespace="http://schemas.microsoft.com/office/infopath/2007/PartnerControls"/>
    <xsd:element name="SOS_Owner" ma:index="8" nillable="true" ma:displayName="Owner" ma:internalName="SOS_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S_VersionNumber" ma:index="9" nillable="true" ma:displayName="Version number" ma:internalName="SOS_VersionNumber">
      <xsd:simpleType>
        <xsd:restriction base="dms:Text"/>
      </xsd:simpleType>
    </xsd:element>
    <xsd:element name="SOS_InitialReleaseDate" ma:index="10" nillable="true" ma:displayName="Initial release date" ma:format="DateOnly" ma:internalName="SOS_InitialReleaseDate">
      <xsd:simpleType>
        <xsd:restriction base="dms:DateTime"/>
      </xsd:simpleType>
    </xsd:element>
    <xsd:element name="SOS_VersionDate" ma:index="11" nillable="true" ma:displayName="Version date" ma:format="DateOnly" ma:internalName="SOS_VersionDate">
      <xsd:simpleType>
        <xsd:restriction base="dms:DateTime"/>
      </xsd:simpleType>
    </xsd:element>
    <xsd:element name="SOS_NextReviewDate" ma:index="12" nillable="true" ma:displayName="Next review date" ma:format="DateOnly" ma:internalName="SOS_NextReviewDate">
      <xsd:simpleType>
        <xsd:restriction base="dms:DateTime"/>
      </xsd:simpleType>
    </xsd:element>
    <xsd:element name="SOS_OrderNumber" ma:index="13" nillable="true" ma:displayName="Order number" ma:internalName="SOS_OrderNumber">
      <xsd:simpleType>
        <xsd:restriction base="dms:Number"/>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6f74bb-8fbc-4600-88b0-a75c61a36ff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S_InitialReleaseDate xmlns="34159ec6-dd58-4794-a311-c1dfc8177429" xsi:nil="true"/>
    <SOS_Owner xmlns="34159ec6-dd58-4794-a311-c1dfc8177429">
      <UserInfo>
        <DisplayName/>
        <AccountId xsi:nil="true"/>
        <AccountType/>
      </UserInfo>
    </SOS_Owner>
    <SOS_VersionDate xmlns="34159ec6-dd58-4794-a311-c1dfc8177429" xsi:nil="true"/>
    <SOS_NextReviewDate xmlns="34159ec6-dd58-4794-a311-c1dfc8177429" xsi:nil="true"/>
    <SOS_OrderNumber xmlns="34159ec6-dd58-4794-a311-c1dfc8177429" xsi:nil="true"/>
    <SOS_VersionNumber xmlns="34159ec6-dd58-4794-a311-c1dfc8177429" xsi:nil="true"/>
    <SharedWithUsers xmlns="34159ec6-dd58-4794-a311-c1dfc8177429">
      <UserInfo>
        <DisplayName>Krall Florian</DisplayName>
        <AccountId>45</AccountId>
        <AccountType/>
      </UserInfo>
      <UserInfo>
        <DisplayName>Gogichaishvili Elene</DisplayName>
        <AccountId>39</AccountId>
        <AccountType/>
      </UserInfo>
      <UserInfo>
        <DisplayName>Haas Walter</DisplayName>
        <AccountId>46</AccountId>
        <AccountType/>
      </UserInfo>
      <UserInfo>
        <DisplayName>Waldhart Gabriela</DisplayName>
        <AccountId>31</AccountId>
        <AccountType/>
      </UserInfo>
      <UserInfo>
        <DisplayName>Bouazizi Sarrah</DisplayName>
        <AccountId>25</AccountId>
        <AccountType/>
      </UserInfo>
      <UserInfo>
        <DisplayName>Wilms Stewart</DisplayName>
        <AccountId>27</AccountId>
        <AccountType/>
      </UserInfo>
      <UserInfo>
        <DisplayName>Rubatscher Thomas</DisplayName>
        <AccountId>26</AccountId>
        <AccountType/>
      </UserInfo>
      <UserInfo>
        <DisplayName>Piot Benoit</DisplayName>
        <AccountId>37</AccountId>
        <AccountType/>
      </UserInfo>
      <UserInfo>
        <DisplayName>Doppler Karsten</DisplayName>
        <AccountId>28</AccountId>
        <AccountType/>
      </UserInfo>
      <UserInfo>
        <DisplayName>Birkental Ruediger</DisplayName>
        <AccountId>29</AccountId>
        <AccountType/>
      </UserInfo>
      <UserInfo>
        <DisplayName>Winder Elisabeth</DisplayName>
        <AccountId>30</AccountId>
        <AccountType/>
      </UserInfo>
    </SharedWithUsers>
  </documentManagement>
</p:properties>
</file>

<file path=customXml/itemProps1.xml><?xml version="1.0" encoding="utf-8"?>
<ds:datastoreItem xmlns:ds="http://schemas.openxmlformats.org/officeDocument/2006/customXml" ds:itemID="{9578D8A7-3104-4938-98E5-369106AB98E1}">
  <ds:schemaRefs>
    <ds:schemaRef ds:uri="34159ec6-dd58-4794-a311-c1dfc8177429"/>
    <ds:schemaRef ds:uri="4d6f74bb-8fbc-4600-88b0-a75c61a36f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1F5DCB-4A0D-48FD-8DF6-40E4ADCA8C2E}">
  <ds:schemaRefs>
    <ds:schemaRef ds:uri="http://schemas.microsoft.com/sharepoint/v3/contenttype/forms"/>
  </ds:schemaRefs>
</ds:datastoreItem>
</file>

<file path=customXml/itemProps3.xml><?xml version="1.0" encoding="utf-8"?>
<ds:datastoreItem xmlns:ds="http://schemas.openxmlformats.org/officeDocument/2006/customXml" ds:itemID="{874FF525-88AC-43C2-95FA-478F5E78C63A}">
  <ds:schemaRefs>
    <ds:schemaRef ds:uri="4d6f74bb-8fbc-4600-88b0-a75c61a36ff7"/>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http://purl.org/dc/dcmitype/"/>
    <ds:schemaRef ds:uri="34159ec6-dd58-4794-a311-c1dfc817742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SOS Children Villages Presentation Template</Template>
  <TotalTime>195</TotalTime>
  <Words>1708</Words>
  <Application>Microsoft Office PowerPoint</Application>
  <PresentationFormat>Widescreen</PresentationFormat>
  <Paragraphs>200</Paragraphs>
  <Slides>23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Aktiv Grotesk</vt:lpstr>
      <vt:lpstr>Aktiv Grotesk Bold</vt:lpstr>
      <vt:lpstr>Aktiv Grotesk Medium</vt:lpstr>
      <vt:lpstr>Arial</vt:lpstr>
      <vt:lpstr>Calibri</vt:lpstr>
      <vt:lpstr>Courier New</vt:lpstr>
      <vt:lpstr>System Font Regular</vt:lpstr>
      <vt:lpstr>Wingdings</vt:lpstr>
      <vt:lpstr>Office Theme</vt:lpstr>
      <vt:lpstr>1_Office Theme</vt:lpstr>
      <vt:lpstr>PowerPoint Presentation</vt:lpstr>
      <vt:lpstr>Safeguarding children and young people participating in events SOS Children’s Villages</vt:lpstr>
      <vt:lpstr>PowerPoint Presentation</vt:lpstr>
      <vt:lpstr>Child and youth safeguarding at SOS Children’s Villages International</vt:lpstr>
      <vt:lpstr>Child and youth safeguarding at  SOS Children’s Villages International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Folda Jan</dc:creator>
  <cp:lastModifiedBy>Folda Jan</cp:lastModifiedBy>
  <cp:revision>67</cp:revision>
  <dcterms:created xsi:type="dcterms:W3CDTF">2022-10-23T17:14:37Z</dcterms:created>
  <dcterms:modified xsi:type="dcterms:W3CDTF">2025-10-20T10:16:41Z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0x010100C9DA8ED08C1A1743BDE638B85E3ED62C</vt:lpwstr>
  </property>
  <property fmtid="{D5CDD505-2E9C-101B-9397-08002B2CF9AE}" pid="3" name="MediaServiceImageTags">
    <vt:lpwstr/>
  </property>
  <property fmtid="{D5CDD505-2E9C-101B-9397-08002B2CF9AE}" pid="4" name="Order">
    <vt:r8>31000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